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86" r:id="rId4"/>
    <p:sldId id="259" r:id="rId5"/>
    <p:sldId id="263" r:id="rId6"/>
    <p:sldId id="283" r:id="rId7"/>
    <p:sldId id="289" r:id="rId8"/>
    <p:sldId id="288" r:id="rId9"/>
    <p:sldId id="271" r:id="rId10"/>
    <p:sldId id="284" r:id="rId11"/>
    <p:sldId id="287" r:id="rId12"/>
    <p:sldId id="292" r:id="rId13"/>
    <p:sldId id="290" r:id="rId14"/>
    <p:sldId id="291" r:id="rId15"/>
    <p:sldId id="282" r:id="rId16"/>
    <p:sldId id="264" r:id="rId17"/>
    <p:sldId id="272" r:id="rId18"/>
    <p:sldId id="312" r:id="rId19"/>
    <p:sldId id="316" r:id="rId20"/>
    <p:sldId id="274" r:id="rId21"/>
    <p:sldId id="273" r:id="rId22"/>
    <p:sldId id="276" r:id="rId23"/>
    <p:sldId id="265" r:id="rId24"/>
    <p:sldId id="269" r:id="rId25"/>
    <p:sldId id="280" r:id="rId26"/>
    <p:sldId id="313" r:id="rId27"/>
    <p:sldId id="266" r:id="rId28"/>
    <p:sldId id="314" r:id="rId29"/>
    <p:sldId id="317" r:id="rId30"/>
    <p:sldId id="268" r:id="rId31"/>
    <p:sldId id="299" r:id="rId32"/>
    <p:sldId id="311" r:id="rId33"/>
    <p:sldId id="315" r:id="rId34"/>
    <p:sldId id="281" r:id="rId35"/>
    <p:sldId id="300" r:id="rId36"/>
    <p:sldId id="267" r:id="rId37"/>
    <p:sldId id="275" r:id="rId38"/>
    <p:sldId id="318" r:id="rId39"/>
    <p:sldId id="262" r:id="rId40"/>
    <p:sldId id="285" r:id="rId41"/>
    <p:sldId id="301" r:id="rId42"/>
    <p:sldId id="302" r:id="rId43"/>
    <p:sldId id="305" r:id="rId44"/>
    <p:sldId id="303" r:id="rId45"/>
    <p:sldId id="306" r:id="rId46"/>
    <p:sldId id="307" r:id="rId47"/>
    <p:sldId id="309" r:id="rId48"/>
    <p:sldId id="279" r:id="rId49"/>
    <p:sldId id="310" r:id="rId50"/>
    <p:sldId id="278" r:id="rId51"/>
    <p:sldId id="260" r:id="rId52"/>
    <p:sldId id="2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01" autoAdjust="0"/>
    <p:restoredTop sz="75463" autoAdjust="0"/>
  </p:normalViewPr>
  <p:slideViewPr>
    <p:cSldViewPr snapToGrid="0">
      <p:cViewPr varScale="1">
        <p:scale>
          <a:sx n="70" d="100"/>
          <a:sy n="70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882F3-2E02-451E-9C78-05DF22B03187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6852E-DC29-4DF7-AD80-913D4F64D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D9107-982F-4200-938D-AE00E0FE94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8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9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2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4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Set Enrichment Analysis (GSEA) is a computational method that determines whether an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priori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defined set of genes shows statistically significant, concordant differences between two biological states (e.g. phenotypes).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6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6852E-DC29-4DF7-AD80-913D4F64DF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9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4D5-8A3F-6248-B70C-5BAAD99DD570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6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E1A7-BA48-C048-BC2F-B3D072868433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0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CD31-4D0D-5040-BC1E-F5AC3467ADC1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8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85B8-3B62-724D-B275-BA8826181DCB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1A4B0-FB00-8F49-B0CC-048CBF446ACB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7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D0F1-124E-944C-8C25-4998C89E8518}" type="datetime1">
              <a:rPr lang="en-CA" smtClean="0"/>
              <a:t>2022-02-20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4E412-9402-F745-B8D6-5A3D613A91A0}" type="datetime1">
              <a:rPr lang="en-CA" smtClean="0"/>
              <a:t>2022-02-20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505C-2C73-3B47-B3E3-B52A5BC89D18}" type="datetime1">
              <a:rPr lang="en-CA" smtClean="0"/>
              <a:t>2022-02-20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9CD1-7ED7-AE4D-ACFF-C4B87CB37B25}" type="datetime1">
              <a:rPr lang="en-CA" smtClean="0"/>
              <a:t>2022-02-20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E1991-BAFD-5A46-AD48-44344DB46F63}" type="datetime1">
              <a:rPr lang="en-CA" smtClean="0"/>
              <a:t>2022-02-20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4BF0-DC67-4347-AF2D-2B5CC4A9020D}" type="datetime1">
              <a:rPr lang="en-CA" smtClean="0"/>
              <a:t>2022-02-20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MacKenzie Wilke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A4AD-FF43-3643-983F-FB826705B7F3}" type="datetime1">
              <a:rPr lang="en-CA" smtClean="0"/>
              <a:t>2022-02-20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MacKenzie Wilke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7EB5-0158-46BC-BC28-1A38E0B2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rvism@myumanitoba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gplot2.tidyverse.org/" TargetMode="External"/><Relationship Id="rId5" Type="http://schemas.openxmlformats.org/officeDocument/2006/relationships/hyperlink" Target="https://englelab.gatech.edu/useRguide/data-manipulation-using-dplyr.html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lspbw7f-6Wk0BUiI6H05O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en-us/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u4bV1OLlRc&amp;t=161s" TargetMode="External"/><Relationship Id="rId13" Type="http://schemas.openxmlformats.org/officeDocument/2006/relationships/image" Target="../media/image78.svg"/><Relationship Id="rId3" Type="http://schemas.openxmlformats.org/officeDocument/2006/relationships/hyperlink" Target="https://clue.io/" TargetMode="External"/><Relationship Id="rId7" Type="http://schemas.openxmlformats.org/officeDocument/2006/relationships/hyperlink" Target="https://public.tableau.com/en-us/s/" TargetMode="Externa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cowplot/vignettes/introduction.html" TargetMode="External"/><Relationship Id="rId11" Type="http://schemas.openxmlformats.org/officeDocument/2006/relationships/image" Target="../media/image76.svg"/><Relationship Id="rId5" Type="http://schemas.openxmlformats.org/officeDocument/2006/relationships/hyperlink" Target="https://ggplot2.tidyverse.org/index.html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s://ggplot2-book.org/index.html" TargetMode="External"/><Relationship Id="rId9" Type="http://schemas.openxmlformats.org/officeDocument/2006/relationships/hyperlink" Target="https://www.youtube.com/watch?v=9GQLIKVcfc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mid.coding.workshop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93/bib/bbab16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2095500"/>
            <a:chOff x="0" y="-1"/>
            <a:chExt cx="16459201" cy="3364106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1454524" y="123263"/>
              <a:ext cx="2097741" cy="1851217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168588" y="0"/>
              <a:ext cx="26894" cy="3173507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/>
            <p:nvPr/>
          </p:nvCxnSpPr>
          <p:spPr>
            <a:xfrm rot="16200000" flipH="1">
              <a:off x="4350122" y="584947"/>
              <a:ext cx="3173506" cy="200361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/>
            <p:nvPr/>
          </p:nvCxnSpPr>
          <p:spPr>
            <a:xfrm>
              <a:off x="4195482" y="1909482"/>
              <a:ext cx="6400800" cy="887507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 rot="5400000">
              <a:off x="7581903" y="584948"/>
              <a:ext cx="3173506" cy="200361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649635" y="0"/>
              <a:ext cx="26894" cy="3173507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/>
            <p:nvPr/>
          </p:nvCxnSpPr>
          <p:spPr>
            <a:xfrm rot="10800000">
              <a:off x="9762566" y="2097741"/>
              <a:ext cx="6696635" cy="1075766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 flipH="1" flipV="1">
              <a:off x="-661465" y="927141"/>
              <a:ext cx="2885225" cy="103094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>
              <a:off x="0" y="2299447"/>
              <a:ext cx="3706901" cy="874060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16200000" flipH="1">
              <a:off x="13386548" y="248770"/>
              <a:ext cx="2353235" cy="1855694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001328" y="2973459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55895" y="2973458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223" y="1722882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8570" y="2712143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44528" y="2973457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2035" y="2975798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246126" y="2585150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723054" y="1903585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482375" y="2796989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96859" y="2085951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935068" y="511444"/>
              <a:ext cx="1809460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604994" y="317290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-673261" y="2272006"/>
            <a:ext cx="13445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MEDICAL MICROBIOLOGY AND INFECTIOUS DISEASES</a:t>
            </a:r>
            <a:r>
              <a:rPr lang="en-US" sz="36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 </a:t>
            </a: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CODING WORKSHOP</a:t>
            </a:r>
          </a:p>
          <a:p>
            <a:pPr algn="ctr"/>
            <a:r>
              <a:rPr lang="en-US" sz="28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Presents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4782" y="3955929"/>
            <a:ext cx="1068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Data visualization using antiviral drug-repurposing results from CLUE</a:t>
            </a:r>
            <a:endParaRPr lang="en-US" sz="3600" b="1" i="1" dirty="0">
              <a:latin typeface="Franklin Gothic Medium" panose="020B0603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1820" y="5279267"/>
            <a:ext cx="70584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INSTRUCTED BY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MacKenzie Wilke (MSc Student)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Email: </a:t>
            </a:r>
            <a:r>
              <a:rPr lang="en-US" dirty="0">
                <a:solidFill>
                  <a:srgbClr val="0070C0"/>
                </a:solidFill>
                <a:latin typeface="Franklin Gothic Medium" panose="020B0603020102020204" pitchFamily="34" charset="0"/>
                <a:hlinkClick r:id="rId3"/>
              </a:rPr>
              <a:t>sarvism@myumanitoba.ca</a:t>
            </a:r>
            <a:r>
              <a:rPr lang="en-US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0" y="6418596"/>
            <a:ext cx="12192000" cy="4394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337" y="6418596"/>
            <a:ext cx="454821" cy="439403"/>
          </a:xfrm>
          <a:prstGeom prst="ellipse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180689" y="6484408"/>
            <a:ext cx="11437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Educational series supported by the Department of MMID to promote knowledge translation and dissemination among students and researchers</a:t>
            </a:r>
          </a:p>
        </p:txBody>
      </p:sp>
    </p:spTree>
    <p:extLst>
      <p:ext uri="{BB962C8B-B14F-4D97-AF65-F5344CB8AC3E}">
        <p14:creationId xmlns:p14="http://schemas.microsoft.com/office/powerpoint/2010/main" val="269401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C5E93-6407-924F-91A0-46D923C8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835"/>
            <a:ext cx="710027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Four types of CMap Queries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EF45-E7CB-0F48-AF9B-8E6EC86A5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9" y="1463398"/>
            <a:ext cx="6435527" cy="501749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Gene expression </a:t>
            </a:r>
          </a:p>
          <a:p>
            <a:pPr lvl="1"/>
            <a:r>
              <a:rPr lang="en-US" sz="3200" dirty="0"/>
              <a:t>Up and down regulated genes</a:t>
            </a:r>
          </a:p>
          <a:p>
            <a:pPr lvl="1"/>
            <a:endParaRPr lang="en-US" sz="3600" dirty="0"/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Cell viability </a:t>
            </a:r>
          </a:p>
          <a:p>
            <a:pPr lvl="1"/>
            <a:r>
              <a:rPr lang="en-US" sz="3200" dirty="0"/>
              <a:t>Up and down regulated cell sets</a:t>
            </a:r>
          </a:p>
          <a:p>
            <a:pPr lvl="1"/>
            <a:endParaRPr lang="en-US" sz="3600" dirty="0"/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Proteomics – Phosphorylation</a:t>
            </a:r>
          </a:p>
          <a:p>
            <a:pPr lvl="1"/>
            <a:r>
              <a:rPr lang="en-US" sz="3200" dirty="0"/>
              <a:t>GCT file</a:t>
            </a:r>
          </a:p>
          <a:p>
            <a:pPr lvl="1"/>
            <a:endParaRPr lang="en-US" sz="3600" dirty="0"/>
          </a:p>
          <a:p>
            <a:pPr marL="514350" indent="-514350"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Proteomics – Histone Modifications </a:t>
            </a:r>
          </a:p>
          <a:p>
            <a:pPr lvl="1"/>
            <a:r>
              <a:rPr lang="en-US" sz="3200" dirty="0"/>
              <a:t>GCT file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8E47-930C-244C-9FB9-030A05D1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797EB5-0158-46BC-BC28-1A38E0B2485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9CC8E1-D6A1-0948-860D-36E70C7E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48" y="8625"/>
            <a:ext cx="5946683" cy="68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1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4EE4-34FC-FD40-BB76-EA5D93CB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7C0899-7E82-734B-86E8-86285A884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/>
          <a:stretch/>
        </p:blipFill>
        <p:spPr>
          <a:xfrm>
            <a:off x="161365" y="136525"/>
            <a:ext cx="11098306" cy="4189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FD1BE-1D37-8648-B6B7-F243637C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829DF-433F-C74B-92E3-9180E8CEBD63}"/>
              </a:ext>
            </a:extLst>
          </p:cNvPr>
          <p:cNvSpPr txBox="1"/>
          <p:nvPr/>
        </p:nvSpPr>
        <p:spPr>
          <a:xfrm>
            <a:off x="9339903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0" i="0" dirty="0">
                <a:solidFill>
                  <a:srgbClr val="212121"/>
                </a:solidFill>
                <a:effectLst/>
                <a:latin typeface="system-ui"/>
              </a:rPr>
              <a:t>PMID: 20957181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B15EE-FDDD-0F4F-8BF6-3498C9E9F10D}"/>
              </a:ext>
            </a:extLst>
          </p:cNvPr>
          <p:cNvSpPr txBox="1"/>
          <p:nvPr/>
        </p:nvSpPr>
        <p:spPr>
          <a:xfrm>
            <a:off x="161365" y="4741956"/>
            <a:ext cx="120306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accent1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Method: </a:t>
            </a:r>
            <a:r>
              <a:rPr lang="en-CA" sz="2800" b="0" i="0" dirty="0">
                <a:solidFill>
                  <a:srgbClr val="202020"/>
                </a:solidFill>
                <a:effectLst/>
              </a:rPr>
              <a:t>Used viral-infected human cells to </a:t>
            </a:r>
            <a:r>
              <a:rPr lang="en-CA" sz="2800" dirty="0">
                <a:solidFill>
                  <a:srgbClr val="202020"/>
                </a:solidFill>
              </a:rPr>
              <a:t>obtain a list of differently expressed genes (via fold change)</a:t>
            </a:r>
          </a:p>
          <a:p>
            <a:endParaRPr lang="en-CA" sz="2800" b="0" i="0" dirty="0">
              <a:solidFill>
                <a:srgbClr val="20202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6DB0E-4249-C54A-A7D6-442AF4742CEB}"/>
              </a:ext>
            </a:extLst>
          </p:cNvPr>
          <p:cNvSpPr txBox="1"/>
          <p:nvPr/>
        </p:nvSpPr>
        <p:spPr>
          <a:xfrm>
            <a:off x="161365" y="5740797"/>
            <a:ext cx="116648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accent2"/>
                </a:solidFill>
              </a:rPr>
              <a:t>Hypothesis: </a:t>
            </a:r>
            <a:r>
              <a:rPr lang="en-CA" sz="2800" dirty="0">
                <a:solidFill>
                  <a:srgbClr val="202020"/>
                </a:solidFill>
              </a:rPr>
              <a:t>Perturbagens in CMap with an opposite gene expression to input may be candidate antivirals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5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6D7E-3F29-6546-B6FD-1B8F71FF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Drug Repurposing Files to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8C9A-D697-A041-AF2F-2E4080AD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203"/>
            <a:ext cx="10515600" cy="347079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/>
              <a:t>Josset</a:t>
            </a:r>
            <a:r>
              <a:rPr lang="en-US" sz="3600" dirty="0"/>
              <a:t> </a:t>
            </a:r>
            <a:r>
              <a:rPr lang="en-US" sz="3600" i="1" dirty="0"/>
              <a:t>et al</a:t>
            </a:r>
            <a:r>
              <a:rPr lang="en-US" sz="3600" dirty="0"/>
              <a:t>., in supplementary table 5 have a list of up and down regulated genes that was input into the CLUE Query box</a:t>
            </a:r>
          </a:p>
          <a:p>
            <a:pPr lvl="1"/>
            <a:r>
              <a:rPr lang="en-US" sz="3200" dirty="0"/>
              <a:t>As this experiment was done in a previous version of CLUE, two other down regulated genes had to be put in as requirements have changed for input</a:t>
            </a:r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803-8E86-FB4A-ABF1-A29B7066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85C83B-B6C9-5748-8A0C-92E87642B239}"/>
              </a:ext>
            </a:extLst>
          </p:cNvPr>
          <p:cNvSpPr txBox="1">
            <a:spLocks/>
          </p:cNvSpPr>
          <p:nvPr/>
        </p:nvSpPr>
        <p:spPr>
          <a:xfrm>
            <a:off x="571500" y="5541868"/>
            <a:ext cx="11049000" cy="188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I am using an arbitrary cut off: </a:t>
            </a:r>
            <a:r>
              <a:rPr lang="en-US" b="1" dirty="0">
                <a:solidFill>
                  <a:srgbClr val="0070C0"/>
                </a:solidFill>
              </a:rPr>
              <a:t>0.77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**This is just for learning purposes, not to replicate this study’s results**</a:t>
            </a:r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2" name="Graphic 11" descr="Remote learning science with solid fill">
            <a:extLst>
              <a:ext uri="{FF2B5EF4-FFF2-40B4-BE49-F238E27FC236}">
                <a16:creationId xmlns:a16="http://schemas.microsoft.com/office/drawing/2014/main" id="{D32CA920-EF8B-E945-9171-490F98E6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4259" y="-84652"/>
            <a:ext cx="2028918" cy="202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44B245-2BFA-A64F-A476-68CFB8DBD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0"/>
          <a:stretch/>
        </p:blipFill>
        <p:spPr>
          <a:xfrm>
            <a:off x="589464" y="0"/>
            <a:ext cx="6387284" cy="68880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B3FA8-D14A-D544-8307-6447545B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13</a:t>
            </a:fld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712A59D-4F31-D648-9396-E269E6182AC1}"/>
              </a:ext>
            </a:extLst>
          </p:cNvPr>
          <p:cNvSpPr/>
          <p:nvPr/>
        </p:nvSpPr>
        <p:spPr>
          <a:xfrm rot="20121849">
            <a:off x="7279341" y="1739153"/>
            <a:ext cx="1577788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1163B3C-5A39-724D-9B12-33064393F445}"/>
              </a:ext>
            </a:extLst>
          </p:cNvPr>
          <p:cNvSpPr/>
          <p:nvPr/>
        </p:nvSpPr>
        <p:spPr>
          <a:xfrm rot="2047038">
            <a:off x="7281229" y="4127888"/>
            <a:ext cx="1577788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C514-5F32-F047-AE99-E124DF4B56AA}"/>
              </a:ext>
            </a:extLst>
          </p:cNvPr>
          <p:cNvSpPr txBox="1"/>
          <p:nvPr/>
        </p:nvSpPr>
        <p:spPr>
          <a:xfrm>
            <a:off x="9155240" y="1451919"/>
            <a:ext cx="283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GSEA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6D6C9-3688-D546-82E6-B28A5E66247E}"/>
              </a:ext>
            </a:extLst>
          </p:cNvPr>
          <p:cNvSpPr txBox="1"/>
          <p:nvPr/>
        </p:nvSpPr>
        <p:spPr>
          <a:xfrm>
            <a:off x="9163498" y="4873217"/>
            <a:ext cx="283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Query Results</a:t>
            </a:r>
          </a:p>
        </p:txBody>
      </p:sp>
    </p:spTree>
    <p:extLst>
      <p:ext uri="{BB962C8B-B14F-4D97-AF65-F5344CB8AC3E}">
        <p14:creationId xmlns:p14="http://schemas.microsoft.com/office/powerpoint/2010/main" val="85009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53060-D206-0544-A699-1B3719E8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E7F3F5-5BAF-3443-9A4F-5C56ADD2B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1931955"/>
            <a:ext cx="11535918" cy="4327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4007658-A002-F640-9C1B-4D40DC576D7F}"/>
              </a:ext>
            </a:extLst>
          </p:cNvPr>
          <p:cNvSpPr/>
          <p:nvPr/>
        </p:nvSpPr>
        <p:spPr>
          <a:xfrm>
            <a:off x="1752600" y="3686517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641FAD-A2C3-BD44-95E5-AC2A6DD36E84}"/>
              </a:ext>
            </a:extLst>
          </p:cNvPr>
          <p:cNvSpPr/>
          <p:nvPr/>
        </p:nvSpPr>
        <p:spPr>
          <a:xfrm>
            <a:off x="2505635" y="3660853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B7138-1A1A-A14D-8ECE-72792C982B34}"/>
              </a:ext>
            </a:extLst>
          </p:cNvPr>
          <p:cNvSpPr/>
          <p:nvPr/>
        </p:nvSpPr>
        <p:spPr>
          <a:xfrm>
            <a:off x="5239041" y="3660853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1435DF03-8758-074A-8D75-EA09BBA8000F}"/>
              </a:ext>
            </a:extLst>
          </p:cNvPr>
          <p:cNvSpPr/>
          <p:nvPr/>
        </p:nvSpPr>
        <p:spPr>
          <a:xfrm>
            <a:off x="2014817" y="1122352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4BF6C50C-920A-C241-9D96-85C91D9C670F}"/>
              </a:ext>
            </a:extLst>
          </p:cNvPr>
          <p:cNvSpPr/>
          <p:nvPr/>
        </p:nvSpPr>
        <p:spPr>
          <a:xfrm>
            <a:off x="2767852" y="1096688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283BFE09-BD7F-2940-80E6-FEB830ACDBE3}"/>
              </a:ext>
            </a:extLst>
          </p:cNvPr>
          <p:cNvSpPr/>
          <p:nvPr/>
        </p:nvSpPr>
        <p:spPr>
          <a:xfrm>
            <a:off x="5501258" y="1096687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5C869-57F1-8D4A-B47E-8357C5842882}"/>
              </a:ext>
            </a:extLst>
          </p:cNvPr>
          <p:cNvSpPr txBox="1"/>
          <p:nvPr/>
        </p:nvSpPr>
        <p:spPr>
          <a:xfrm>
            <a:off x="2604249" y="714524"/>
            <a:ext cx="33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connectivity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D1E4C-8888-E04D-B94E-5E9715584F7F}"/>
              </a:ext>
            </a:extLst>
          </p:cNvPr>
          <p:cNvSpPr txBox="1"/>
          <p:nvPr/>
        </p:nvSpPr>
        <p:spPr>
          <a:xfrm>
            <a:off x="565190" y="701692"/>
            <a:ext cx="33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Perturbagen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D4245-BA41-9040-83D0-8AC9D11EB48A}"/>
              </a:ext>
            </a:extLst>
          </p:cNvPr>
          <p:cNvSpPr txBox="1"/>
          <p:nvPr/>
        </p:nvSpPr>
        <p:spPr>
          <a:xfrm>
            <a:off x="5501258" y="727934"/>
            <a:ext cx="33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Mechanism of action</a:t>
            </a:r>
          </a:p>
        </p:txBody>
      </p:sp>
    </p:spTree>
    <p:extLst>
      <p:ext uri="{BB962C8B-B14F-4D97-AF65-F5344CB8AC3E}">
        <p14:creationId xmlns:p14="http://schemas.microsoft.com/office/powerpoint/2010/main" val="36608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9744-D09C-1143-B8E9-F336AE19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0F2324-5BEB-964E-A3F7-A63DFF1A8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1" y="1646704"/>
            <a:ext cx="11148009" cy="4709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98F9AC-4F6F-5E4D-8BDE-6360620DBC7D}"/>
              </a:ext>
            </a:extLst>
          </p:cNvPr>
          <p:cNvSpPr txBox="1"/>
          <p:nvPr/>
        </p:nvSpPr>
        <p:spPr>
          <a:xfrm>
            <a:off x="448072" y="3169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Perturbagen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9DA80-602E-3043-8380-D86CC5CAA9CE}"/>
              </a:ext>
            </a:extLst>
          </p:cNvPr>
          <p:cNvSpPr txBox="1"/>
          <p:nvPr/>
        </p:nvSpPr>
        <p:spPr>
          <a:xfrm>
            <a:off x="2151529" y="3582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Perturbagen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7AD582-BBB1-DE45-BB80-8D0E5A5B4434}"/>
              </a:ext>
            </a:extLst>
          </p:cNvPr>
          <p:cNvSpPr txBox="1"/>
          <p:nvPr/>
        </p:nvSpPr>
        <p:spPr>
          <a:xfrm>
            <a:off x="8639732" y="340659"/>
            <a:ext cx="280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connectivity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E1F4E-744D-BC4A-BE39-B533D5458F82}"/>
              </a:ext>
            </a:extLst>
          </p:cNvPr>
          <p:cNvSpPr txBox="1"/>
          <p:nvPr/>
        </p:nvSpPr>
        <p:spPr>
          <a:xfrm>
            <a:off x="4939554" y="340659"/>
            <a:ext cx="245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Mechanism of action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C5A24A-BC68-B04C-A8BA-FB5F71A5EA99}"/>
              </a:ext>
            </a:extLst>
          </p:cNvPr>
          <p:cNvSpPr/>
          <p:nvPr/>
        </p:nvSpPr>
        <p:spPr>
          <a:xfrm>
            <a:off x="838200" y="3258671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781DEA-160F-2645-B97A-DBBB6113222C}"/>
              </a:ext>
            </a:extLst>
          </p:cNvPr>
          <p:cNvSpPr/>
          <p:nvPr/>
        </p:nvSpPr>
        <p:spPr>
          <a:xfrm>
            <a:off x="2689411" y="3272118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31B93D-D571-8E47-9535-2043FF5F7D02}"/>
              </a:ext>
            </a:extLst>
          </p:cNvPr>
          <p:cNvSpPr/>
          <p:nvPr/>
        </p:nvSpPr>
        <p:spPr>
          <a:xfrm>
            <a:off x="4989978" y="3250543"/>
            <a:ext cx="753035" cy="34065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E393E7-3FD4-6D48-A057-B249B585DDD1}"/>
              </a:ext>
            </a:extLst>
          </p:cNvPr>
          <p:cNvSpPr/>
          <p:nvPr/>
        </p:nvSpPr>
        <p:spPr>
          <a:xfrm>
            <a:off x="9663952" y="3275386"/>
            <a:ext cx="753035" cy="34065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B037D81-399A-8A44-A06E-EC4D1863B401}"/>
              </a:ext>
            </a:extLst>
          </p:cNvPr>
          <p:cNvSpPr/>
          <p:nvPr/>
        </p:nvSpPr>
        <p:spPr>
          <a:xfrm>
            <a:off x="1093694" y="709991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78EC8C96-29F9-A243-A22C-FA7AE1EF26FB}"/>
              </a:ext>
            </a:extLst>
          </p:cNvPr>
          <p:cNvSpPr/>
          <p:nvPr/>
        </p:nvSpPr>
        <p:spPr>
          <a:xfrm>
            <a:off x="2925132" y="707562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7CC7A248-0B37-4541-A14D-357121C67474}"/>
              </a:ext>
            </a:extLst>
          </p:cNvPr>
          <p:cNvSpPr/>
          <p:nvPr/>
        </p:nvSpPr>
        <p:spPr>
          <a:xfrm>
            <a:off x="5276850" y="707561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C72B3A34-235D-A34A-B32B-9E2D63AAD749}"/>
              </a:ext>
            </a:extLst>
          </p:cNvPr>
          <p:cNvSpPr/>
          <p:nvPr/>
        </p:nvSpPr>
        <p:spPr>
          <a:xfrm>
            <a:off x="9926169" y="707560"/>
            <a:ext cx="228599" cy="2538501"/>
          </a:xfrm>
          <a:prstGeom prst="up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DF7-AC1E-3B48-98BC-6FDCF342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59330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6E0F-8555-B44F-BF68-F0046DD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3054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Learn how to produce a similar figure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8CA4A-9E05-6E45-B06D-B6B8891F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40AF9-FA54-D54E-8F70-53BD687420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88260" y="505276"/>
            <a:ext cx="12003740" cy="631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1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>
                <a:solidFill>
                  <a:srgbClr val="0070C0"/>
                </a:solidFill>
              </a:rPr>
              <a:t>dplyr: </a:t>
            </a:r>
            <a:r>
              <a:rPr lang="en-US" sz="3100" dirty="0"/>
              <a:t>A Grammar of Data Manipulation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 Core package of the </a:t>
            </a:r>
            <a:r>
              <a:rPr lang="en-US" sz="3100" dirty="0" err="1"/>
              <a:t>tidyverse</a:t>
            </a:r>
            <a:r>
              <a:rPr lang="en-US" sz="31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 err="1">
                <a:solidFill>
                  <a:srgbClr val="0070C0"/>
                </a:solidFill>
              </a:rPr>
              <a:t>snakecase</a:t>
            </a:r>
            <a:r>
              <a:rPr lang="en-US" sz="3100" b="1" dirty="0">
                <a:solidFill>
                  <a:srgbClr val="0070C0"/>
                </a:solidFill>
              </a:rPr>
              <a:t>:</a:t>
            </a:r>
            <a:r>
              <a:rPr lang="en-US" sz="3100" dirty="0">
                <a:solidFill>
                  <a:srgbClr val="0070C0"/>
                </a:solidFill>
              </a:rPr>
              <a:t> </a:t>
            </a:r>
            <a:r>
              <a:rPr lang="en-US" sz="3100" dirty="0"/>
              <a:t>Convert Strings into any Case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100" dirty="0"/>
              <a:t>A string is an array of 1 or more characters (ex: words)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>
                <a:solidFill>
                  <a:srgbClr val="0070C0"/>
                </a:solidFill>
              </a:rPr>
              <a:t>ggplot2: </a:t>
            </a:r>
            <a:r>
              <a:rPr lang="en-US" sz="3100" dirty="0"/>
              <a:t>Main data visualization package in 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 err="1">
                <a:solidFill>
                  <a:srgbClr val="0070C0"/>
                </a:solidFill>
              </a:rPr>
              <a:t>plotly</a:t>
            </a:r>
            <a:r>
              <a:rPr lang="en-US" sz="3100" b="1" dirty="0">
                <a:solidFill>
                  <a:srgbClr val="0070C0"/>
                </a:solidFill>
              </a:rPr>
              <a:t>: </a:t>
            </a:r>
            <a:r>
              <a:rPr lang="en-US" sz="3100" dirty="0"/>
              <a:t>Helps make interactive figures/graphs in 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 err="1">
                <a:solidFill>
                  <a:srgbClr val="0070C0"/>
                </a:solidFill>
              </a:rPr>
              <a:t>cowplot</a:t>
            </a:r>
            <a:r>
              <a:rPr lang="en-US" sz="3100" b="1" dirty="0">
                <a:solidFill>
                  <a:srgbClr val="0070C0"/>
                </a:solidFill>
              </a:rPr>
              <a:t>: </a:t>
            </a:r>
            <a:r>
              <a:rPr lang="en-US" sz="3100" dirty="0"/>
              <a:t>Add on to ggplot2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To make figures publication ready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 Combine different types of plots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100" b="1" dirty="0">
                <a:solidFill>
                  <a:srgbClr val="0070C0"/>
                </a:solidFill>
              </a:rPr>
              <a:t>readxl: </a:t>
            </a:r>
            <a:r>
              <a:rPr lang="en-US" sz="3100" dirty="0"/>
              <a:t>Reads in Excel files (.</a:t>
            </a:r>
            <a:r>
              <a:rPr lang="en-US" sz="3100" dirty="0" err="1"/>
              <a:t>xls</a:t>
            </a:r>
            <a:r>
              <a:rPr lang="en-US" sz="3100" dirty="0"/>
              <a:t>, .xlsx) </a:t>
            </a:r>
          </a:p>
        </p:txBody>
      </p:sp>
      <p:pic>
        <p:nvPicPr>
          <p:cNvPr id="102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A4C46DEF-2D7C-BC40-9A0E-694D4323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314" y="3910560"/>
            <a:ext cx="1977091" cy="22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6 Data Manipulation using dplyr | EngleLab: useRguide">
            <a:extLst>
              <a:ext uri="{FF2B5EF4-FFF2-40B4-BE49-F238E27FC236}">
                <a16:creationId xmlns:a16="http://schemas.microsoft.com/office/drawing/2014/main" id="{0EE164A8-9178-F34B-8074-963AB09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50" y="474628"/>
            <a:ext cx="1977091" cy="229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E37510F-DB48-7D4B-AF12-980302BC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9" y="98704"/>
            <a:ext cx="10515600" cy="12649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Explanation of Libraries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80B3C-0F6C-F24D-A50A-9CDF19CE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74597-D51F-2A4B-B4FF-DC3A95E0901D}"/>
              </a:ext>
            </a:extLst>
          </p:cNvPr>
          <p:cNvSpPr txBox="1"/>
          <p:nvPr/>
        </p:nvSpPr>
        <p:spPr>
          <a:xfrm rot="5400000">
            <a:off x="8422808" y="3237605"/>
            <a:ext cx="7029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https://englelab.gatech.edu/useRguide/data-manipulation-using-dplyr.html</a:t>
            </a:r>
            <a:r>
              <a:rPr lang="en-US" sz="1200" dirty="0"/>
              <a:t>; </a:t>
            </a:r>
            <a:r>
              <a:rPr lang="en-US" sz="1200" dirty="0">
                <a:hlinkClick r:id="rId6"/>
              </a:rPr>
              <a:t>https://ggplot2.tidyverse.org/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9B70-B6A9-3748-9A08-5B3C16E2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Purpose of making a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52F3-103E-5B45-966C-2A9A2A2B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64" y="2005012"/>
            <a:ext cx="11887379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To show different types of perturbagens</a:t>
            </a:r>
          </a:p>
          <a:p>
            <a:endParaRPr lang="en-US" sz="3600" dirty="0"/>
          </a:p>
          <a:p>
            <a:r>
              <a:rPr lang="en-US" sz="3600" dirty="0"/>
              <a:t>To show median connectivity score range</a:t>
            </a:r>
          </a:p>
          <a:p>
            <a:endParaRPr lang="en-US" sz="3600" dirty="0"/>
          </a:p>
          <a:p>
            <a:r>
              <a:rPr lang="en-US" sz="3600" dirty="0"/>
              <a:t>To show in blue/red colours, which perturbagens show a highly dissimilar expression profile and a highly similar expression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E3B36-AF0A-1840-BDCC-011338FC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18</a:t>
            </a:fld>
            <a:endParaRPr lang="en-US"/>
          </a:p>
        </p:txBody>
      </p:sp>
      <p:pic>
        <p:nvPicPr>
          <p:cNvPr id="10" name="Graphic 9" descr="Scatterplot with solid fill">
            <a:extLst>
              <a:ext uri="{FF2B5EF4-FFF2-40B4-BE49-F238E27FC236}">
                <a16:creationId xmlns:a16="http://schemas.microsoft.com/office/drawing/2014/main" id="{54A65846-2825-FF40-9FBC-FD0EB4A1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7776" y="1639887"/>
            <a:ext cx="2343056" cy="23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0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877-A571-2C42-AC8F-4276A2E1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2709-F1D8-0F41-892D-27BFD37C9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24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Going over to RStudio…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F19C3-5F06-3A4C-9F9E-2CE07715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5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83792" y="744657"/>
            <a:ext cx="134455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INFORMATION FOR PARTICIPANTS</a:t>
            </a:r>
          </a:p>
          <a:p>
            <a:pPr algn="ctr"/>
            <a:endParaRPr lang="en-US" sz="4000" b="1" dirty="0">
              <a:solidFill>
                <a:schemeClr val="bg2">
                  <a:lumMod val="2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All workshops are being recorded and posted to the</a:t>
            </a:r>
          </a:p>
          <a:p>
            <a:pPr algn="ctr"/>
            <a:r>
              <a:rPr lang="en-US" sz="3600" u="sng" dirty="0">
                <a:solidFill>
                  <a:srgbClr val="0070C0"/>
                </a:solidFill>
                <a:latin typeface="Franklin Gothic Medium" panose="020B0603020102020204" pitchFamily="34" charset="0"/>
                <a:hlinkClick r:id="rId2"/>
              </a:rPr>
              <a:t>MMID Coding Workshop - YouTube</a:t>
            </a:r>
            <a:endParaRPr lang="en-US" sz="66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algn="ctr"/>
            <a:endParaRPr lang="en-US" sz="4000" b="1" i="1" dirty="0">
              <a:solidFill>
                <a:schemeClr val="bg2">
                  <a:lumMod val="2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endParaRPr lang="en-US" sz="4000" b="1" i="1" dirty="0">
              <a:solidFill>
                <a:schemeClr val="bg2">
                  <a:lumMod val="2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Question and Answer period </a:t>
            </a:r>
            <a:r>
              <a:rPr lang="en-US" sz="4000" b="1" i="1" u="sng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will not be recorded.</a:t>
            </a:r>
          </a:p>
          <a:p>
            <a:pPr algn="ctr"/>
            <a:endParaRPr lang="en-US" sz="2800" b="1" i="1" dirty="0">
              <a:solidFill>
                <a:schemeClr val="bg2">
                  <a:lumMod val="2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A7FCC-F04B-8147-AAF5-8F856677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2BAC-ED8B-9241-B970-FE0A8C7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66" y="15954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Loading in the Libraries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7D27B-1336-4B45-A369-B3499EAB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20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D342D685-78BA-DC48-8ADB-11A193B6D30D}"/>
              </a:ext>
            </a:extLst>
          </p:cNvPr>
          <p:cNvSpPr/>
          <p:nvPr/>
        </p:nvSpPr>
        <p:spPr>
          <a:xfrm>
            <a:off x="1349907" y="1690688"/>
            <a:ext cx="9179965" cy="42545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8C2E8F0-466D-2C49-8F65-6D4DB3D04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7" y="2627817"/>
            <a:ext cx="6009601" cy="2266913"/>
          </a:xfrm>
        </p:spPr>
      </p:pic>
    </p:spTree>
    <p:extLst>
      <p:ext uri="{BB962C8B-B14F-4D97-AF65-F5344CB8AC3E}">
        <p14:creationId xmlns:p14="http://schemas.microsoft.com/office/powerpoint/2010/main" val="271403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E3E3-22EF-4A43-8B04-C3885A53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21</a:t>
            </a:fld>
            <a:endParaRPr lang="en-US"/>
          </a:p>
        </p:txBody>
      </p:sp>
      <p:sp>
        <p:nvSpPr>
          <p:cNvPr id="46" name="Folded Corner 45">
            <a:extLst>
              <a:ext uri="{FF2B5EF4-FFF2-40B4-BE49-F238E27FC236}">
                <a16:creationId xmlns:a16="http://schemas.microsoft.com/office/drawing/2014/main" id="{3F4133A1-ADC5-3E46-9155-AE3DC73512EE}"/>
              </a:ext>
            </a:extLst>
          </p:cNvPr>
          <p:cNvSpPr/>
          <p:nvPr/>
        </p:nvSpPr>
        <p:spPr>
          <a:xfrm>
            <a:off x="145673" y="2011918"/>
            <a:ext cx="11900647" cy="2333836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40DC6-9C19-0F49-91C6-0E3C1BFCF7A4}"/>
              </a:ext>
            </a:extLst>
          </p:cNvPr>
          <p:cNvSpPr txBox="1"/>
          <p:nvPr/>
        </p:nvSpPr>
        <p:spPr>
          <a:xfrm>
            <a:off x="27718" y="1260354"/>
            <a:ext cx="8582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1. Read in Excel file and see what data looks like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FFE75-6DE1-2F40-9D11-E186550C7A63}"/>
              </a:ext>
            </a:extLst>
          </p:cNvPr>
          <p:cNvSpPr txBox="1"/>
          <p:nvPr/>
        </p:nvSpPr>
        <p:spPr>
          <a:xfrm>
            <a:off x="-77002" y="4662594"/>
            <a:ext cx="1119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2. Change the perturbagen names into a factor and give it levels </a:t>
            </a: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238F3484-0EF7-3F45-B554-487F39A04409}"/>
              </a:ext>
            </a:extLst>
          </p:cNvPr>
          <p:cNvSpPr/>
          <p:nvPr/>
        </p:nvSpPr>
        <p:spPr>
          <a:xfrm>
            <a:off x="145672" y="5470793"/>
            <a:ext cx="11900647" cy="82073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16DDE075-1906-1A40-B4F8-B4E5EEEB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3" y="2308462"/>
            <a:ext cx="8915400" cy="15621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8FB38-64AD-1948-8B31-4E5FF3A06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7"/>
          <a:stretch/>
        </p:blipFill>
        <p:spPr>
          <a:xfrm>
            <a:off x="323516" y="5729784"/>
            <a:ext cx="9855200" cy="30274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03B1A65-95D0-DD48-971D-5B05CC06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505" y="-15370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Make a scatterplot of sheet 1 results</a:t>
            </a:r>
          </a:p>
        </p:txBody>
      </p:sp>
    </p:spTree>
    <p:extLst>
      <p:ext uri="{BB962C8B-B14F-4D97-AF65-F5344CB8AC3E}">
        <p14:creationId xmlns:p14="http://schemas.microsoft.com/office/powerpoint/2010/main" val="24328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4678-8FD9-D847-ADCD-F3DA1A01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F9877-1F1D-D743-9739-F88358E7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0772"/>
            <a:ext cx="10515600" cy="56145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22142-234D-7142-B2C1-50145391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35" y="2660458"/>
            <a:ext cx="5371498" cy="3580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EA8AF4-BBFE-5C44-A471-1C737D47BF43}"/>
              </a:ext>
            </a:extLst>
          </p:cNvPr>
          <p:cNvSpPr txBox="1"/>
          <p:nvPr/>
        </p:nvSpPr>
        <p:spPr>
          <a:xfrm>
            <a:off x="1591884" y="90170"/>
            <a:ext cx="82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3. Create a basic scatterplot with ggplot2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03E3268-CC14-C142-8607-8ECB73911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84" y="869166"/>
            <a:ext cx="858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DF7-AC1E-3B48-98BC-6FDCF342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8761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6E0F-8555-B44F-BF68-F0046DD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3054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Learn how to produce a similar figure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36C38-DCF2-9243-A1B6-BAFDA45C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2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67E10-428A-004F-AC8E-114E2109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4BB89-0EA7-FA41-A826-CF0C393F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87" y="697170"/>
            <a:ext cx="11855824" cy="77993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94460-31BF-634C-91E6-5315562C2FA9}"/>
              </a:ext>
            </a:extLst>
          </p:cNvPr>
          <p:cNvSpPr txBox="1"/>
          <p:nvPr/>
        </p:nvSpPr>
        <p:spPr>
          <a:xfrm>
            <a:off x="-201707" y="39794"/>
            <a:ext cx="125954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4. Change the colour of the perturbagens based on their connectivity score</a:t>
            </a:r>
          </a:p>
        </p:txBody>
      </p:sp>
      <p:sp>
        <p:nvSpPr>
          <p:cNvPr id="20" name="Folded Corner 19">
            <a:extLst>
              <a:ext uri="{FF2B5EF4-FFF2-40B4-BE49-F238E27FC236}">
                <a16:creationId xmlns:a16="http://schemas.microsoft.com/office/drawing/2014/main" id="{79D96EC8-F7B2-B64B-8B4E-90805A591E93}"/>
              </a:ext>
            </a:extLst>
          </p:cNvPr>
          <p:cNvSpPr/>
          <p:nvPr/>
        </p:nvSpPr>
        <p:spPr>
          <a:xfrm>
            <a:off x="69404" y="2495480"/>
            <a:ext cx="11900647" cy="302952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Content Placeholder 27">
            <a:extLst>
              <a:ext uri="{FF2B5EF4-FFF2-40B4-BE49-F238E27FC236}">
                <a16:creationId xmlns:a16="http://schemas.microsoft.com/office/drawing/2014/main" id="{82E69FB3-7940-2A49-B4D0-41C5C7124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/>
          <a:stretch/>
        </p:blipFill>
        <p:spPr>
          <a:xfrm>
            <a:off x="289275" y="873907"/>
            <a:ext cx="9692925" cy="451561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F8915A-59E2-D34D-8D00-F060BE45EFF8}"/>
              </a:ext>
            </a:extLst>
          </p:cNvPr>
          <p:cNvSpPr txBox="1"/>
          <p:nvPr/>
        </p:nvSpPr>
        <p:spPr>
          <a:xfrm>
            <a:off x="-1587321" y="1860429"/>
            <a:ext cx="1259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5. Adding in details for colour, shape and sizes</a:t>
            </a:r>
          </a:p>
        </p:txBody>
      </p:sp>
      <p:pic>
        <p:nvPicPr>
          <p:cNvPr id="37" name="Content Placeholder 30">
            <a:extLst>
              <a:ext uri="{FF2B5EF4-FFF2-40B4-BE49-F238E27FC236}">
                <a16:creationId xmlns:a16="http://schemas.microsoft.com/office/drawing/2014/main" id="{80333EB7-207A-7247-B8A6-57825682A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2"/>
          <a:stretch/>
        </p:blipFill>
        <p:spPr>
          <a:xfrm>
            <a:off x="393622" y="5996687"/>
            <a:ext cx="4316764" cy="32674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3FDAC5-1BEE-8645-AFA8-CFD359367237}"/>
              </a:ext>
            </a:extLst>
          </p:cNvPr>
          <p:cNvSpPr txBox="1"/>
          <p:nvPr/>
        </p:nvSpPr>
        <p:spPr>
          <a:xfrm>
            <a:off x="4710386" y="5867671"/>
            <a:ext cx="585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*Bonus: See it interactively!</a:t>
            </a:r>
          </a:p>
        </p:txBody>
      </p:sp>
      <p:pic>
        <p:nvPicPr>
          <p:cNvPr id="41" name="Content Placeholder 39" descr="Text&#10;&#10;Description automatically generated">
            <a:extLst>
              <a:ext uri="{FF2B5EF4-FFF2-40B4-BE49-F238E27FC236}">
                <a16:creationId xmlns:a16="http://schemas.microsoft.com/office/drawing/2014/main" id="{1E07A9B1-5AB4-1447-9688-4681A7537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"/>
          <a:stretch/>
        </p:blipFill>
        <p:spPr>
          <a:xfrm>
            <a:off x="131932" y="2933883"/>
            <a:ext cx="11775589" cy="2169109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087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82F8-C5E3-AC4A-B8A8-0ED0DC56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72C98-685F-7941-82C2-471D7128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006F4-2441-F04F-B5BF-2F1A97E30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10B34-4889-9542-85CA-F9E01DBC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444500"/>
            <a:ext cx="8466791" cy="55655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C95586-F5E4-BB40-8A99-B66C8DAA828D}"/>
              </a:ext>
            </a:extLst>
          </p:cNvPr>
          <p:cNvSpPr/>
          <p:nvPr/>
        </p:nvSpPr>
        <p:spPr>
          <a:xfrm>
            <a:off x="2169763" y="2541722"/>
            <a:ext cx="1983783" cy="3409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0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EE8FE1-1354-2C44-AB5A-04C1A181C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07" y="933978"/>
            <a:ext cx="8200002" cy="3399471"/>
          </a:xfrm>
          <a:ln w="28575">
            <a:solidFill>
              <a:srgbClr val="0070C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33B1-B974-434B-ACAF-3ADF8721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7784C9-7A71-5C4A-B496-AA8998E75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008" y="8672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What can we learn from the scatterplot?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65FB6-504E-0740-9EBE-D658EC00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4922618"/>
            <a:ext cx="8775700" cy="7874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9137E3-E911-A047-9B60-4BA912661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-1585" r="72" b="74515"/>
          <a:stretch/>
        </p:blipFill>
        <p:spPr>
          <a:xfrm>
            <a:off x="1720850" y="5910945"/>
            <a:ext cx="8763000" cy="64633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EA96A801-2E08-FB41-B85C-E201AACF7F53}"/>
              </a:ext>
            </a:extLst>
          </p:cNvPr>
          <p:cNvSpPr/>
          <p:nvPr/>
        </p:nvSpPr>
        <p:spPr>
          <a:xfrm>
            <a:off x="5673285" y="4467285"/>
            <a:ext cx="633046" cy="324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C240A-C6E2-3349-9086-AA80DCA0C6D9}"/>
              </a:ext>
            </a:extLst>
          </p:cNvPr>
          <p:cNvSpPr/>
          <p:nvPr/>
        </p:nvSpPr>
        <p:spPr>
          <a:xfrm>
            <a:off x="2340244" y="2758698"/>
            <a:ext cx="1084881" cy="4029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7D170-1984-B943-84B9-82438E109923}"/>
              </a:ext>
            </a:extLst>
          </p:cNvPr>
          <p:cNvSpPr/>
          <p:nvPr/>
        </p:nvSpPr>
        <p:spPr>
          <a:xfrm>
            <a:off x="7870556" y="4913363"/>
            <a:ext cx="2613294" cy="2785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753E5-608C-0040-A035-498F8DC61DD1}"/>
              </a:ext>
            </a:extLst>
          </p:cNvPr>
          <p:cNvSpPr/>
          <p:nvPr/>
        </p:nvSpPr>
        <p:spPr>
          <a:xfrm>
            <a:off x="2089688" y="5956691"/>
            <a:ext cx="2606298" cy="4029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0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DF7-AC1E-3B48-98BC-6FDCF342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8761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6E0F-8555-B44F-BF68-F0046DD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3054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Learn how to produce a similar figure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DCCA4-94D7-9643-A4A7-F285E0AF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7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A2F0-96EA-7A43-B39F-97C498F96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92" y="1462088"/>
            <a:ext cx="11564815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Compare between similar and dissimilar perturbagen types</a:t>
            </a:r>
          </a:p>
          <a:p>
            <a:pPr lvl="1"/>
            <a:r>
              <a:rPr lang="en-US" sz="3200" dirty="0"/>
              <a:t>How many perturbagens are in each category</a:t>
            </a:r>
          </a:p>
          <a:p>
            <a:pPr lvl="1"/>
            <a:r>
              <a:rPr lang="en-US" sz="3200" dirty="0"/>
              <a:t>Which perturbagen types are the most/least common</a:t>
            </a:r>
          </a:p>
          <a:p>
            <a:pPr lvl="1"/>
            <a:r>
              <a:rPr lang="en-US" sz="3200" dirty="0"/>
              <a:t>How the perturbagen types differ between expression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6BE1-F162-1244-AF2F-04B7452C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C13DA7-8902-AF40-A9D8-28DE0B9A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8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Purpose of making a bar plot</a:t>
            </a: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55D65A16-56F9-2344-9733-6464C4D7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0975" y="3637757"/>
            <a:ext cx="3236817" cy="323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1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843C-CECC-A546-85F0-7A9256E9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384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Going over to RStudio…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F006B-F9C4-A94F-AB14-40956FBE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D5D8-1A42-0C47-A04A-7B712069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37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accent2"/>
                </a:solidFill>
                <a:latin typeface="Franklin Gothic Medium" panose="020B0603020102020204" pitchFamily="34" charset="0"/>
                <a:ea typeface="+mn-ea"/>
                <a:cs typeface="+mn-cs"/>
              </a:rPr>
              <a:t>Last 3 Workshops…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BA7C-76B8-BF47-82A8-284CAD98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37" y="1488016"/>
            <a:ext cx="12905192" cy="5369984"/>
          </a:xfrm>
        </p:spPr>
        <p:txBody>
          <a:bodyPr>
            <a:normAutofit/>
          </a:bodyPr>
          <a:lstStyle/>
          <a:p>
            <a:r>
              <a:rPr lang="en-US" sz="4400" dirty="0"/>
              <a:t>Introduction to R (</a:t>
            </a:r>
            <a:r>
              <a:rPr lang="en-US" sz="4400" dirty="0" err="1"/>
              <a:t>Rstudio</a:t>
            </a:r>
            <a:r>
              <a:rPr lang="en-US" sz="4400" dirty="0"/>
              <a:t>, R scripts, R markdown)</a:t>
            </a:r>
          </a:p>
          <a:p>
            <a:pPr lvl="1"/>
            <a:r>
              <a:rPr lang="en-US" sz="4400" dirty="0">
                <a:solidFill>
                  <a:srgbClr val="0070C0"/>
                </a:solidFill>
              </a:rPr>
              <a:t>Grace E. </a:t>
            </a:r>
            <a:r>
              <a:rPr lang="en-US" sz="4400" dirty="0" err="1">
                <a:solidFill>
                  <a:srgbClr val="0070C0"/>
                </a:solidFill>
              </a:rPr>
              <a:t>Seo</a:t>
            </a:r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/>
              <a:t>Tidy data in R (Transforming and combining data) </a:t>
            </a:r>
          </a:p>
          <a:p>
            <a:pPr lvl="1"/>
            <a:r>
              <a:rPr lang="en-US" sz="4400" dirty="0">
                <a:solidFill>
                  <a:srgbClr val="0070C0"/>
                </a:solidFill>
              </a:rPr>
              <a:t>Molly Pratt</a:t>
            </a:r>
          </a:p>
          <a:p>
            <a:r>
              <a:rPr lang="en-US" sz="4400" dirty="0"/>
              <a:t>Visualizing data using R (ggplot2)</a:t>
            </a:r>
          </a:p>
          <a:p>
            <a:pPr lvl="1"/>
            <a:r>
              <a:rPr lang="en-US" sz="4400" dirty="0">
                <a:solidFill>
                  <a:srgbClr val="0070C0"/>
                </a:solidFill>
              </a:rPr>
              <a:t>Samantha Lee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970F6-A4EF-734E-9390-749E843A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3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F046F-2F26-594D-8C21-BAE9486F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30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F6C68BBA-0705-6B4D-9247-7E6B36D024A7}"/>
              </a:ext>
            </a:extLst>
          </p:cNvPr>
          <p:cNvSpPr/>
          <p:nvPr/>
        </p:nvSpPr>
        <p:spPr>
          <a:xfrm>
            <a:off x="150153" y="764498"/>
            <a:ext cx="11782017" cy="578620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937D2-6395-6641-86F2-B9F13D4CCCD0}"/>
              </a:ext>
            </a:extLst>
          </p:cNvPr>
          <p:cNvSpPr txBox="1"/>
          <p:nvPr/>
        </p:nvSpPr>
        <p:spPr>
          <a:xfrm>
            <a:off x="-201707" y="90659"/>
            <a:ext cx="1259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6. Create a bar plot to compare the different gene expression profiles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BE70880-A74E-6D44-801D-0E6418BBC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/>
          <a:stretch/>
        </p:blipFill>
        <p:spPr>
          <a:xfrm>
            <a:off x="191271" y="1382234"/>
            <a:ext cx="11672665" cy="41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5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7F37-F6AE-A444-ADE9-52C6EDCD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1A2-3619-3C40-B2B7-D4111A636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4AAB94A9-5364-994F-BD9A-0188816BC94F}"/>
              </a:ext>
            </a:extLst>
          </p:cNvPr>
          <p:cNvSpPr/>
          <p:nvPr/>
        </p:nvSpPr>
        <p:spPr>
          <a:xfrm>
            <a:off x="204991" y="136525"/>
            <a:ext cx="11782017" cy="6402387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8BDA19-A5AE-3B49-87B6-E41BC199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" y="929921"/>
            <a:ext cx="11128489" cy="43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37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7F37-F6AE-A444-ADE9-52C6EDCD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1A2-3619-3C40-B2B7-D4111A636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59CF5-7A65-6D41-A5E8-D1258C6A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32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4AAB94A9-5364-994F-BD9A-0188816BC94F}"/>
              </a:ext>
            </a:extLst>
          </p:cNvPr>
          <p:cNvSpPr/>
          <p:nvPr/>
        </p:nvSpPr>
        <p:spPr>
          <a:xfrm>
            <a:off x="204991" y="136525"/>
            <a:ext cx="11782017" cy="6402387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2022E-EB42-0446-81E1-E00744B0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2" y="887505"/>
            <a:ext cx="1110979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6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1C88B-42F3-FE46-B457-89EDB0DF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Dissimilar </a:t>
            </a:r>
            <a:r>
              <a:rPr lang="en-US" sz="3200" dirty="0"/>
              <a:t>gene expression profile perturbagens </a:t>
            </a:r>
          </a:p>
          <a:p>
            <a:pPr lvl="1"/>
            <a:r>
              <a:rPr lang="en-US" sz="2800" dirty="0"/>
              <a:t>Most common: compound</a:t>
            </a:r>
          </a:p>
          <a:p>
            <a:pPr lvl="1"/>
            <a:r>
              <a:rPr lang="en-US" sz="2800" dirty="0"/>
              <a:t>Less perturbagens (n=6)</a:t>
            </a:r>
          </a:p>
          <a:p>
            <a:pPr lvl="1"/>
            <a:r>
              <a:rPr lang="en-US" sz="2800" dirty="0"/>
              <a:t>3 types of perturbagens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>
                <a:solidFill>
                  <a:srgbClr val="FF0000"/>
                </a:solidFill>
              </a:rPr>
              <a:t>Similar </a:t>
            </a:r>
            <a:r>
              <a:rPr lang="en-US" sz="3200" dirty="0"/>
              <a:t>gene expression profile perturbagens</a:t>
            </a:r>
          </a:p>
          <a:p>
            <a:pPr lvl="1"/>
            <a:r>
              <a:rPr lang="en-US" sz="2800" dirty="0"/>
              <a:t>Most common: shRNA loss of function</a:t>
            </a:r>
          </a:p>
          <a:p>
            <a:pPr lvl="1"/>
            <a:r>
              <a:rPr lang="en-US" sz="2800" dirty="0"/>
              <a:t>More perturbagens (n=8)</a:t>
            </a:r>
          </a:p>
          <a:p>
            <a:pPr lvl="1"/>
            <a:r>
              <a:rPr lang="en-US" sz="2800" dirty="0"/>
              <a:t>4 types of perturbagens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8994F-4341-4542-B75D-36F85453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D9B921-71C8-9D46-B00F-D356CE842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37411"/>
            <a:ext cx="1051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What can we learn from the bar plot?</a:t>
            </a:r>
          </a:p>
        </p:txBody>
      </p:sp>
      <p:pic>
        <p:nvPicPr>
          <p:cNvPr id="7" name="Graphic 6" descr="DNA outline">
            <a:extLst>
              <a:ext uri="{FF2B5EF4-FFF2-40B4-BE49-F238E27FC236}">
                <a16:creationId xmlns:a16="http://schemas.microsoft.com/office/drawing/2014/main" id="{56B6838A-7085-FA4E-BBB8-8D4AAFE64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6691" y="2166258"/>
            <a:ext cx="3001056" cy="3001056"/>
          </a:xfrm>
          <a:prstGeom prst="rect">
            <a:avLst/>
          </a:prstGeom>
        </p:spPr>
      </p:pic>
      <p:pic>
        <p:nvPicPr>
          <p:cNvPr id="9" name="Graphic 8" descr="Medicine with solid fill">
            <a:extLst>
              <a:ext uri="{FF2B5EF4-FFF2-40B4-BE49-F238E27FC236}">
                <a16:creationId xmlns:a16="http://schemas.microsoft.com/office/drawing/2014/main" id="{D4350161-7A2B-AA48-A02D-696515FB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600" y="2381023"/>
            <a:ext cx="2416628" cy="24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35597-FC4B-CD4E-B0BE-432DCE6D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3C0FE-F26A-444F-89B4-9E31146FF4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133040" y="1715667"/>
            <a:ext cx="124580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Step 7. Combine the plots together and save to your computer desktop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105F27E8-9BBA-F042-8577-62F56122EECA}"/>
              </a:ext>
            </a:extLst>
          </p:cNvPr>
          <p:cNvSpPr/>
          <p:nvPr/>
        </p:nvSpPr>
        <p:spPr>
          <a:xfrm>
            <a:off x="204990" y="2878111"/>
            <a:ext cx="11782017" cy="2113613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E965286-B590-8C40-9F52-C8CE26139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"/>
          <a:stretch/>
        </p:blipFill>
        <p:spPr>
          <a:xfrm>
            <a:off x="977897" y="3175266"/>
            <a:ext cx="10236200" cy="15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8364-B93D-4E49-B002-ADBB53A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35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01C437F-2960-564C-8C88-38E260942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4" y="136525"/>
            <a:ext cx="10815918" cy="6489551"/>
          </a:xfrm>
        </p:spPr>
      </p:pic>
    </p:spTree>
    <p:extLst>
      <p:ext uri="{BB962C8B-B14F-4D97-AF65-F5344CB8AC3E}">
        <p14:creationId xmlns:p14="http://schemas.microsoft.com/office/powerpoint/2010/main" val="1632725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DF7-AC1E-3B48-98BC-6FDCF342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8761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6E0F-8555-B44F-BF68-F0046DD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3054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Learn how to produce a similar figure in Tableau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6D7E-CA75-3B47-911B-484D5B8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44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13E7-3329-EC47-AE59-1D5291B6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123"/>
            <a:ext cx="1124174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RStudio (ggplot2)        Vs                Tableau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6E4D-8128-7E49-8EBF-CB46FC5D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60" y="2000253"/>
            <a:ext cx="3747247" cy="2141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lvl="1" algn="ctr"/>
            <a:r>
              <a:rPr lang="en-US" dirty="0"/>
              <a:t>More control </a:t>
            </a:r>
          </a:p>
          <a:p>
            <a:pPr lvl="1" algn="ctr"/>
            <a:r>
              <a:rPr lang="en-US" dirty="0"/>
              <a:t>Can save to desktop</a:t>
            </a:r>
          </a:p>
          <a:p>
            <a:pPr lvl="1" algn="ctr"/>
            <a:r>
              <a:rPr lang="en-US" dirty="0"/>
              <a:t>Can do data analysis </a:t>
            </a:r>
          </a:p>
          <a:p>
            <a:pPr lvl="1" algn="ctr"/>
            <a:r>
              <a:rPr lang="en-US" dirty="0"/>
              <a:t>Can be interactive with </a:t>
            </a:r>
            <a:r>
              <a:rPr lang="en-US" dirty="0" err="1"/>
              <a:t>Plotly</a:t>
            </a:r>
            <a:r>
              <a:rPr lang="en-US" dirty="0"/>
              <a:t> or Shiny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FBC3-F1E5-DA4B-9CE2-78A307C4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EE1B2-7486-4A48-938A-8A1C075C9C16}"/>
              </a:ext>
            </a:extLst>
          </p:cNvPr>
          <p:cNvSpPr txBox="1">
            <a:spLocks/>
          </p:cNvSpPr>
          <p:nvPr/>
        </p:nvSpPr>
        <p:spPr>
          <a:xfrm>
            <a:off x="7088842" y="2010361"/>
            <a:ext cx="4583205" cy="2141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lvl="1" algn="ctr"/>
            <a:r>
              <a:rPr lang="en-US" dirty="0"/>
              <a:t>Artistic freedom </a:t>
            </a:r>
          </a:p>
          <a:p>
            <a:pPr lvl="1" algn="ctr"/>
            <a:r>
              <a:rPr lang="en-US" dirty="0"/>
              <a:t>Dashboard is interactive </a:t>
            </a:r>
          </a:p>
          <a:p>
            <a:pPr lvl="1" algn="ctr"/>
            <a:r>
              <a:rPr lang="en-US" dirty="0"/>
              <a:t>Less coding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88275E-05E7-CD45-9317-150AF1497655}"/>
              </a:ext>
            </a:extLst>
          </p:cNvPr>
          <p:cNvSpPr txBox="1">
            <a:spLocks/>
          </p:cNvSpPr>
          <p:nvPr/>
        </p:nvSpPr>
        <p:spPr>
          <a:xfrm>
            <a:off x="112060" y="5198415"/>
            <a:ext cx="3747247" cy="2141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lvl="1" algn="ctr"/>
            <a:r>
              <a:rPr lang="en-US" dirty="0"/>
              <a:t>Need to 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99FEC1-8AE3-6E4A-8F65-C2A34878112D}"/>
              </a:ext>
            </a:extLst>
          </p:cNvPr>
          <p:cNvSpPr txBox="1">
            <a:spLocks/>
          </p:cNvSpPr>
          <p:nvPr/>
        </p:nvSpPr>
        <p:spPr>
          <a:xfrm>
            <a:off x="6730253" y="4690963"/>
            <a:ext cx="5412441" cy="239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lvl="1" algn="ctr"/>
            <a:r>
              <a:rPr lang="en-US" dirty="0"/>
              <a:t>Less control </a:t>
            </a:r>
          </a:p>
          <a:p>
            <a:pPr lvl="1" algn="ctr"/>
            <a:r>
              <a:rPr lang="en-US" dirty="0"/>
              <a:t>Only saves to online website</a:t>
            </a:r>
          </a:p>
          <a:p>
            <a:pPr lvl="1" algn="ctr"/>
            <a:r>
              <a:rPr lang="en-US" dirty="0"/>
              <a:t>Limited capabilities with free version </a:t>
            </a:r>
          </a:p>
        </p:txBody>
      </p:sp>
      <p:pic>
        <p:nvPicPr>
          <p:cNvPr id="9" name="Graphic 8" descr="Scales of justice with solid fill">
            <a:extLst>
              <a:ext uri="{FF2B5EF4-FFF2-40B4-BE49-F238E27FC236}">
                <a16:creationId xmlns:a16="http://schemas.microsoft.com/office/drawing/2014/main" id="{258AC8DB-00B6-B843-9CE2-1AB57A40D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0088" y="2397874"/>
            <a:ext cx="2711824" cy="271182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C14B528-0B93-5140-A886-4C42D23BD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7168" y="1483474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E67C6EF7-4C99-A140-95A7-1E72A723A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2100" y="1385653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6E6C5A8D-0312-4D49-B8EA-67F365C8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7168" y="4512799"/>
            <a:ext cx="914400" cy="9144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F343B270-7319-5947-A05C-60FE07555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5718" y="4055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9287-C73E-FA4A-901B-EF586BD9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355E5-E1BD-1542-B7DB-130BC49F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512" y="29229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Going over to Tableau…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864D-4366-6847-A331-24DFF16E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B4C97-F623-8A40-8767-7311AEC9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97E5F47-8C04-6947-A937-CB22A3001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7" y="944382"/>
            <a:ext cx="8792854" cy="509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30C6B-A047-164F-BAED-7B675B89D0B3}"/>
              </a:ext>
            </a:extLst>
          </p:cNvPr>
          <p:cNvSpPr txBox="1"/>
          <p:nvPr/>
        </p:nvSpPr>
        <p:spPr>
          <a:xfrm>
            <a:off x="1132355" y="6142942"/>
            <a:ext cx="9927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https://public.tableau.com/en-us/s/</a:t>
            </a:r>
            <a:endParaRPr lang="en-US" dirty="0"/>
          </a:p>
          <a:p>
            <a:pPr algn="ctr"/>
            <a:r>
              <a:rPr lang="en-US" dirty="0"/>
              <a:t> Enter an email and the app will install! Also make an account to save visualizations.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CA5BA-EF2E-6144-833E-4B4244C184A3}"/>
              </a:ext>
            </a:extLst>
          </p:cNvPr>
          <p:cNvSpPr txBox="1"/>
          <p:nvPr/>
        </p:nvSpPr>
        <p:spPr>
          <a:xfrm>
            <a:off x="1718292" y="2003746"/>
            <a:ext cx="871708" cy="2032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66490-38DC-3C41-86D7-415D0580F757}"/>
              </a:ext>
            </a:extLst>
          </p:cNvPr>
          <p:cNvSpPr txBox="1"/>
          <p:nvPr/>
        </p:nvSpPr>
        <p:spPr>
          <a:xfrm>
            <a:off x="3422583" y="314891"/>
            <a:ext cx="74403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1. Import your Excel file</a:t>
            </a:r>
          </a:p>
        </p:txBody>
      </p:sp>
    </p:spTree>
    <p:extLst>
      <p:ext uri="{BB962C8B-B14F-4D97-AF65-F5344CB8AC3E}">
        <p14:creationId xmlns:p14="http://schemas.microsoft.com/office/powerpoint/2010/main" val="292284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4535" y="650763"/>
            <a:ext cx="57599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35" y="1420204"/>
            <a:ext cx="105201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Learn how to produce a similar graph in Tableau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7EBAB-E967-E142-9849-F477B222D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6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BDCAD-66C3-0E4B-B3E3-D01A1232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E380F-FA1C-C449-81E0-11B6DA986F4B}"/>
              </a:ext>
            </a:extLst>
          </p:cNvPr>
          <p:cNvSpPr txBox="1"/>
          <p:nvPr/>
        </p:nvSpPr>
        <p:spPr>
          <a:xfrm>
            <a:off x="596766" y="28957"/>
            <a:ext cx="1075703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2. Put in your sheet and look at potential options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D018F-AFED-7242-8EDF-40E92393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30" y="1174917"/>
            <a:ext cx="3568700" cy="48260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3377E558-B136-3A48-8F8A-C7DD45BC0541}"/>
              </a:ext>
            </a:extLst>
          </p:cNvPr>
          <p:cNvSpPr/>
          <p:nvPr/>
        </p:nvSpPr>
        <p:spPr>
          <a:xfrm>
            <a:off x="8412480" y="1732547"/>
            <a:ext cx="198120" cy="885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94ED65D-B483-EA47-96FE-E8522B9F9E67}"/>
              </a:ext>
            </a:extLst>
          </p:cNvPr>
          <p:cNvSpPr/>
          <p:nvPr/>
        </p:nvSpPr>
        <p:spPr>
          <a:xfrm>
            <a:off x="9810080" y="1684420"/>
            <a:ext cx="198120" cy="885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015D4E9-F8D2-B448-9FE7-9EC5B7A8BAD4}"/>
              </a:ext>
            </a:extLst>
          </p:cNvPr>
          <p:cNvSpPr/>
          <p:nvPr/>
        </p:nvSpPr>
        <p:spPr>
          <a:xfrm>
            <a:off x="10793609" y="1684419"/>
            <a:ext cx="198120" cy="17445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B21ECA2-201B-7146-8D8F-939D367BF65B}"/>
              </a:ext>
            </a:extLst>
          </p:cNvPr>
          <p:cNvSpPr/>
          <p:nvPr/>
        </p:nvSpPr>
        <p:spPr>
          <a:xfrm>
            <a:off x="11367348" y="1679337"/>
            <a:ext cx="237670" cy="3421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BC5F2-F27C-8844-B601-216929566270}"/>
              </a:ext>
            </a:extLst>
          </p:cNvPr>
          <p:cNvSpPr txBox="1"/>
          <p:nvPr/>
        </p:nvSpPr>
        <p:spPr>
          <a:xfrm>
            <a:off x="8055308" y="2578873"/>
            <a:ext cx="115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you load in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BF1A2-845F-A44B-B9CB-7E1D46D044C8}"/>
              </a:ext>
            </a:extLst>
          </p:cNvPr>
          <p:cNvSpPr txBox="1"/>
          <p:nvPr/>
        </p:nvSpPr>
        <p:spPr>
          <a:xfrm>
            <a:off x="9116825" y="2618072"/>
            <a:ext cx="146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 on data visualizations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331BD-396A-8844-ADAE-ADD8DC35CB92}"/>
              </a:ext>
            </a:extLst>
          </p:cNvPr>
          <p:cNvSpPr txBox="1"/>
          <p:nvPr/>
        </p:nvSpPr>
        <p:spPr>
          <a:xfrm>
            <a:off x="10054523" y="3415001"/>
            <a:ext cx="143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all visualizations into a dashboard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BDF297-5588-E44E-B406-DF01EB9B4E40}"/>
              </a:ext>
            </a:extLst>
          </p:cNvPr>
          <p:cNvSpPr txBox="1"/>
          <p:nvPr/>
        </p:nvSpPr>
        <p:spPr>
          <a:xfrm>
            <a:off x="10793609" y="5082818"/>
            <a:ext cx="143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dashboards into a storyboard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760A1D-239B-B04B-BDA3-6EC41B6CC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" y="1208335"/>
            <a:ext cx="7669629" cy="5379599"/>
          </a:xfrm>
        </p:spPr>
      </p:pic>
    </p:spTree>
    <p:extLst>
      <p:ext uri="{BB962C8B-B14F-4D97-AF65-F5344CB8AC3E}">
        <p14:creationId xmlns:p14="http://schemas.microsoft.com/office/powerpoint/2010/main" val="19672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98EEE25-66E0-F24E-9905-F0CFC7FD0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2" y="1845434"/>
            <a:ext cx="10515600" cy="35609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ADA1B-CA42-894D-BE08-24694B0D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23259-9DC1-7643-B440-4B354931F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67066"/>
            <a:ext cx="1051560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3</a:t>
            </a:r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  <a:ea typeface="+mj-ea"/>
                <a:cs typeface="+mj-cs"/>
              </a:rPr>
              <a:t>. Create a scatterplot of results in Worksheet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C1DCBD-4E90-C747-9C8F-86F2D58CE413}"/>
              </a:ext>
            </a:extLst>
          </p:cNvPr>
          <p:cNvSpPr/>
          <p:nvPr/>
        </p:nvSpPr>
        <p:spPr>
          <a:xfrm>
            <a:off x="761197" y="3374858"/>
            <a:ext cx="770021" cy="228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2EF7C7-E55B-F040-A18B-189799DFE4A0}"/>
              </a:ext>
            </a:extLst>
          </p:cNvPr>
          <p:cNvSpPr/>
          <p:nvPr/>
        </p:nvSpPr>
        <p:spPr>
          <a:xfrm>
            <a:off x="838200" y="3671365"/>
            <a:ext cx="1086853" cy="228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A9E5-1AE8-674F-802D-4953E074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7" y="1535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Add in colours, shapes, </a:t>
            </a:r>
            <a:r>
              <a:rPr lang="en-US" sz="3100" b="1" dirty="0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etc</a:t>
            </a:r>
            <a:endParaRPr lang="en-US" sz="3100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0510AE-8D6C-8A46-8F52-5E9070053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" y="1479115"/>
            <a:ext cx="186805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2B96C-D105-284D-AE65-4115951A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3108CD-F2F0-A846-B1F1-5A33AEDC5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87" y="1972097"/>
            <a:ext cx="2802840" cy="260022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A9009C-16FB-4348-BE4E-1D5E165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36" y="1731344"/>
            <a:ext cx="3172680" cy="3565692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60344A-C81E-644A-B68D-3615A109D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01" y="2308797"/>
            <a:ext cx="3007222" cy="19268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13A5DF-C2BD-E14C-863C-20F3A2F92430}"/>
              </a:ext>
            </a:extLst>
          </p:cNvPr>
          <p:cNvSpPr txBox="1"/>
          <p:nvPr/>
        </p:nvSpPr>
        <p:spPr>
          <a:xfrm>
            <a:off x="337687" y="5948413"/>
            <a:ext cx="121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a. Choose graph 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FB5A9-9AA9-D141-B123-30B80B9D4505}"/>
              </a:ext>
            </a:extLst>
          </p:cNvPr>
          <p:cNvSpPr txBox="1"/>
          <p:nvPr/>
        </p:nvSpPr>
        <p:spPr>
          <a:xfrm>
            <a:off x="2717140" y="4418972"/>
            <a:ext cx="210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b. Make x axis limits and rename axis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A865D-ADBE-4940-AB2F-C9D93E9AB2B2}"/>
              </a:ext>
            </a:extLst>
          </p:cNvPr>
          <p:cNvSpPr txBox="1"/>
          <p:nvPr/>
        </p:nvSpPr>
        <p:spPr>
          <a:xfrm>
            <a:off x="5771888" y="4732834"/>
            <a:ext cx="210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c. Make colours based on median connectivity score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97658-2D2F-0342-A43A-8F4ED68FB019}"/>
              </a:ext>
            </a:extLst>
          </p:cNvPr>
          <p:cNvSpPr txBox="1"/>
          <p:nvPr/>
        </p:nvSpPr>
        <p:spPr>
          <a:xfrm>
            <a:off x="9721451" y="5433020"/>
            <a:ext cx="210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d. Make negative colours blue and positive colours red</a:t>
            </a:r>
          </a:p>
        </p:txBody>
      </p:sp>
    </p:spTree>
    <p:extLst>
      <p:ext uri="{BB962C8B-B14F-4D97-AF65-F5344CB8AC3E}">
        <p14:creationId xmlns:p14="http://schemas.microsoft.com/office/powerpoint/2010/main" val="26679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4B27E-C5BC-2544-BF4F-8EF30E47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08112-92F6-284C-9543-7C9C23707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85" y="3096111"/>
            <a:ext cx="30353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D2DAC-D3D9-4346-9418-0A31908A2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1" y="1845853"/>
            <a:ext cx="27051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6D3AD-027F-AC4F-BE58-8485177BD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52" y="2848277"/>
            <a:ext cx="3615403" cy="29273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48F35F5-82B9-804B-81F1-4CCE2BD88887}"/>
              </a:ext>
            </a:extLst>
          </p:cNvPr>
          <p:cNvSpPr txBox="1">
            <a:spLocks/>
          </p:cNvSpPr>
          <p:nvPr/>
        </p:nvSpPr>
        <p:spPr>
          <a:xfrm>
            <a:off x="202934" y="3749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Add in colours, shapes, </a:t>
            </a:r>
            <a:r>
              <a:rPr lang="en-US" sz="3100" b="1" dirty="0" err="1">
                <a:solidFill>
                  <a:schemeClr val="accent2"/>
                </a:solidFill>
                <a:latin typeface="Franklin Gothic Medium" panose="020B0603020102020204" pitchFamily="34" charset="0"/>
              </a:rPr>
              <a:t>etc</a:t>
            </a:r>
            <a:endParaRPr lang="en-US" sz="3100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727DD-D536-FC4C-90EE-8FCD8476BA57}"/>
              </a:ext>
            </a:extLst>
          </p:cNvPr>
          <p:cNvSpPr txBox="1"/>
          <p:nvPr/>
        </p:nvSpPr>
        <p:spPr>
          <a:xfrm>
            <a:off x="363201" y="2377440"/>
            <a:ext cx="294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 Sort so that the connectivity scores are ordered as you like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7DCD4-DAC2-D949-9A40-CF33B5D0D604}"/>
              </a:ext>
            </a:extLst>
          </p:cNvPr>
          <p:cNvSpPr txBox="1"/>
          <p:nvPr/>
        </p:nvSpPr>
        <p:spPr>
          <a:xfrm>
            <a:off x="3848795" y="3665621"/>
            <a:ext cx="294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f. Make perturbagen type a specific shape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E73E6C-D6C5-F643-8660-4C81DBD9517B}"/>
              </a:ext>
            </a:extLst>
          </p:cNvPr>
          <p:cNvSpPr txBox="1"/>
          <p:nvPr/>
        </p:nvSpPr>
        <p:spPr>
          <a:xfrm>
            <a:off x="8405910" y="5892581"/>
            <a:ext cx="294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g. Select specific shapes for each perturbagen type </a:t>
            </a:r>
          </a:p>
        </p:txBody>
      </p:sp>
    </p:spTree>
    <p:extLst>
      <p:ext uri="{BB962C8B-B14F-4D97-AF65-F5344CB8AC3E}">
        <p14:creationId xmlns:p14="http://schemas.microsoft.com/office/powerpoint/2010/main" val="802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442C-2995-AF4A-AD25-B259B855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Final Scatterplot!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7C95A-FFA6-2B4D-918D-2EBB8C2F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5B011A2D-4DB9-284E-8319-09ED63F97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1" y="2235209"/>
            <a:ext cx="11264117" cy="2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37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1FDF-4288-204C-8D69-98FF793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3" y="111348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4. Create bar charts of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E6713-5913-C342-AD87-83A10F38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45</a:t>
            </a:fld>
            <a:endParaRPr lang="en-US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98C314-FFD6-CF49-AEE4-AAE6EF0F8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187574"/>
            <a:ext cx="1840513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7FE1B5-F843-4F4A-A59F-CBD56D4C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4000500" cy="48260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A29259-0203-3B42-9F90-C05633E2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31" y="2562726"/>
            <a:ext cx="1981200" cy="26924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740F18-D38E-9A42-9A45-168F62991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97" y="4526800"/>
            <a:ext cx="2489200" cy="123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33F8E-D653-4541-B895-3007E5DC3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33" y="4560628"/>
            <a:ext cx="1828800" cy="469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1B7CA0-2EFA-974A-8B8B-32054F7376BD}"/>
              </a:ext>
            </a:extLst>
          </p:cNvPr>
          <p:cNvSpPr txBox="1"/>
          <p:nvPr/>
        </p:nvSpPr>
        <p:spPr>
          <a:xfrm>
            <a:off x="250256" y="3147461"/>
            <a:ext cx="1549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a. Create square graph with only one column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A6352-1819-CA49-9E49-A829DEDDEFD3}"/>
              </a:ext>
            </a:extLst>
          </p:cNvPr>
          <p:cNvSpPr txBox="1"/>
          <p:nvPr/>
        </p:nvSpPr>
        <p:spPr>
          <a:xfrm>
            <a:off x="4570170" y="5368754"/>
            <a:ext cx="1549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b. Make perturbagen a square colour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80501-CC59-884C-A437-540F85D5CEF6}"/>
              </a:ext>
            </a:extLst>
          </p:cNvPr>
          <p:cNvSpPr txBox="1"/>
          <p:nvPr/>
        </p:nvSpPr>
        <p:spPr>
          <a:xfrm>
            <a:off x="7266044" y="5909319"/>
            <a:ext cx="184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d. Increase the square sizes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94CCB9-6C09-4C41-88F7-78BBD9F2624F}"/>
              </a:ext>
            </a:extLst>
          </p:cNvPr>
          <p:cNvSpPr txBox="1"/>
          <p:nvPr/>
        </p:nvSpPr>
        <p:spPr>
          <a:xfrm>
            <a:off x="9746112" y="5099893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e. Write the perturbagen names on the graph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AD03746A-C71B-3045-989F-DA72381245E8}"/>
              </a:ext>
            </a:extLst>
          </p:cNvPr>
          <p:cNvSpPr/>
          <p:nvPr/>
        </p:nvSpPr>
        <p:spPr>
          <a:xfrm rot="3224185">
            <a:off x="6620764" y="1521790"/>
            <a:ext cx="397870" cy="11514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45F79F-2DFA-FC4F-93D2-89EBA4185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51" y="348779"/>
            <a:ext cx="2828251" cy="349748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ED8FF-A34C-4044-96D6-34F121CE9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367" y="2187574"/>
            <a:ext cx="1424517" cy="863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581AA1-D861-2B4C-80FD-DE28B80700E8}"/>
              </a:ext>
            </a:extLst>
          </p:cNvPr>
          <p:cNvSpPr txBox="1"/>
          <p:nvPr/>
        </p:nvSpPr>
        <p:spPr>
          <a:xfrm>
            <a:off x="10470793" y="348779"/>
            <a:ext cx="1549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c. Filter perturbagens in the bar graph by connectivity score</a:t>
            </a:r>
          </a:p>
        </p:txBody>
      </p:sp>
    </p:spTree>
    <p:extLst>
      <p:ext uri="{BB962C8B-B14F-4D97-AF65-F5344CB8AC3E}">
        <p14:creationId xmlns:p14="http://schemas.microsoft.com/office/powerpoint/2010/main" val="3152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1FDF-4288-204C-8D69-98FF793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08490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Bar charts produced in Tableau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E6713-5913-C342-AD87-83A10F38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46</a:t>
            </a:fld>
            <a:endParaRPr lang="en-US"/>
          </a:p>
        </p:txBody>
      </p:sp>
      <p:pic>
        <p:nvPicPr>
          <p:cNvPr id="7" name="Content Placeholder 6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DB322F6E-5527-CA41-97F6-F6A163E40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1508169"/>
            <a:ext cx="5088467" cy="5103195"/>
          </a:xfrm>
        </p:spPr>
      </p:pic>
      <p:pic>
        <p:nvPicPr>
          <p:cNvPr id="9" name="Picture 8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273B9DE5-00AC-794F-958C-FA5EE5D1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14" y="1722967"/>
            <a:ext cx="453115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60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FF1670-D725-DC44-ACB3-BD962B47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34" y="1420989"/>
            <a:ext cx="3554766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BC1ED-6BC2-0D4A-96B1-34536DAC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7" y="9542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5. Combine all graphs on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A6260-A294-F64C-99F6-780CAA51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1AE23-964E-934D-AD68-71072AC0C370}"/>
              </a:ext>
            </a:extLst>
          </p:cNvPr>
          <p:cNvSpPr txBox="1"/>
          <p:nvPr/>
        </p:nvSpPr>
        <p:spPr>
          <a:xfrm>
            <a:off x="2529804" y="3018471"/>
            <a:ext cx="297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a. Different layouts you can have as well as objects you can insert (i.e. hyperlink, extension,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FA4FE-BD95-BA4C-A325-0739C9C0CFB8}"/>
              </a:ext>
            </a:extLst>
          </p:cNvPr>
          <p:cNvSpPr txBox="1"/>
          <p:nvPr/>
        </p:nvSpPr>
        <p:spPr>
          <a:xfrm>
            <a:off x="7696200" y="5657671"/>
            <a:ext cx="297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b. Clicking the filter button on one graph and clicking on a perturbagen, can bring that one up on another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9C7C1-D9A5-A14C-8D68-533CC5B48942}"/>
              </a:ext>
            </a:extLst>
          </p:cNvPr>
          <p:cNvSpPr txBox="1"/>
          <p:nvPr/>
        </p:nvSpPr>
        <p:spPr>
          <a:xfrm>
            <a:off x="8660211" y="595556"/>
            <a:ext cx="297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Interactive element!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60E1E1CE-89AD-6B4D-AA87-72977E02E49C}"/>
              </a:ext>
            </a:extLst>
          </p:cNvPr>
          <p:cNvSpPr/>
          <p:nvPr/>
        </p:nvSpPr>
        <p:spPr>
          <a:xfrm>
            <a:off x="9916309" y="1028094"/>
            <a:ext cx="231006" cy="3137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F8DB54-5217-0144-BEDD-08BB561C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3" y="1244246"/>
            <a:ext cx="1139264" cy="54772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B78096-0817-7241-B3A5-85A6B9FA8239}"/>
              </a:ext>
            </a:extLst>
          </p:cNvPr>
          <p:cNvSpPr/>
          <p:nvPr/>
        </p:nvSpPr>
        <p:spPr>
          <a:xfrm>
            <a:off x="9817084" y="1547402"/>
            <a:ext cx="330231" cy="27913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5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A10A8-D050-2748-8EB1-D970322D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390CA7-F07C-0040-8014-A0BACC62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70" y="-38802"/>
            <a:ext cx="11237259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5. Combine all graphs on Dashboard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93D5F4-85EF-8042-8F63-01BE642D9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49" y="2406316"/>
            <a:ext cx="2926840" cy="249108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1891A47-F91D-3449-9A64-31DC93E7AA91}"/>
              </a:ext>
            </a:extLst>
          </p:cNvPr>
          <p:cNvSpPr/>
          <p:nvPr/>
        </p:nvSpPr>
        <p:spPr>
          <a:xfrm>
            <a:off x="8112614" y="3638992"/>
            <a:ext cx="561896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B2718-96F2-214F-BC6E-C39B0433E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9" y="1904666"/>
            <a:ext cx="7521965" cy="4451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D9247E-2EDC-9540-B402-5C4C385A21CC}"/>
              </a:ext>
            </a:extLst>
          </p:cNvPr>
          <p:cNvSpPr txBox="1"/>
          <p:nvPr/>
        </p:nvSpPr>
        <p:spPr>
          <a:xfrm>
            <a:off x="9473184" y="5266944"/>
            <a:ext cx="257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Save dashboard to Tableau public account</a:t>
            </a:r>
          </a:p>
        </p:txBody>
      </p:sp>
    </p:spTree>
    <p:extLst>
      <p:ext uri="{BB962C8B-B14F-4D97-AF65-F5344CB8AC3E}">
        <p14:creationId xmlns:p14="http://schemas.microsoft.com/office/powerpoint/2010/main" val="27487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2B4D8-3C3A-4E49-AC25-B5448563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49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1831E1-C8CB-554E-AF3F-E8F3AA1B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07" y="58546"/>
            <a:ext cx="11424385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Tableau vs RStudio Drug Repurposing Graphs</a:t>
            </a:r>
            <a:r>
              <a:rPr lang="en-US" dirty="0"/>
              <a:t> </a:t>
            </a:r>
          </a:p>
        </p:txBody>
      </p:sp>
      <p:pic>
        <p:nvPicPr>
          <p:cNvPr id="10" name="Picture 9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56B77585-88ED-0F43-8667-39E725C10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7218"/>
            <a:ext cx="10083800" cy="55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9DF7-AC1E-3B48-98BC-6FDCF342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8761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LEARNING OBJECTIVES</a:t>
            </a:r>
            <a:b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6E0F-8555-B44F-BF68-F0046DD4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63054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6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Understand what drug repurposing analyses are and how to use it as a tool for host-pathogen data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Create a basic plot in R to visualize CLUE results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Refine R plot components for specific colours, shapes and sizes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Combine multiple plots in R and output as a file to the desktop</a:t>
            </a:r>
          </a:p>
          <a:p>
            <a:pPr marL="514350" indent="-514350">
              <a:buAutoNum type="arabicPeriod"/>
            </a:pPr>
            <a:r>
              <a:rPr lang="en-US" sz="3600" b="1" i="1" dirty="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rPr>
              <a:t>Learn how to produce a similar figure in Tableau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604A6-802D-264C-972C-57F14D39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4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D1A0-95D4-A04C-BA03-EC0571F1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" y="-298885"/>
            <a:ext cx="11358282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Tableau vs RStudio Drug Repurposing Graphs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A27C6-2234-9F43-ABB4-8562EC2B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50</a:t>
            </a:fld>
            <a:endParaRPr lang="en-US"/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7D9D26F2-A3E5-9E4F-9ED0-9617E9A63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35" y="1026678"/>
            <a:ext cx="9491329" cy="5694797"/>
          </a:xfrm>
        </p:spPr>
      </p:pic>
    </p:spTree>
    <p:extLst>
      <p:ext uri="{BB962C8B-B14F-4D97-AF65-F5344CB8AC3E}">
        <p14:creationId xmlns:p14="http://schemas.microsoft.com/office/powerpoint/2010/main" val="2133532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0326" y="3549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HELPFUL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0326" y="1510062"/>
            <a:ext cx="110437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3"/>
              </a:rPr>
              <a:t>CLUE/CMap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4"/>
              </a:rPr>
              <a:t>ggplot2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5"/>
              </a:rPr>
              <a:t>ggplot2/tidyverse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6"/>
              </a:rPr>
              <a:t>cow_plot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7"/>
              </a:rPr>
              <a:t>Tableau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Videos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8"/>
              </a:rPr>
              <a:t>Drug Repurposing Hub at Broad Institute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rgbClr val="0070C0"/>
                </a:solidFill>
                <a:latin typeface="Franklin Gothic Medium" panose="020B0603020102020204" pitchFamily="34" charset="0"/>
                <a:hlinkClick r:id="rId9"/>
              </a:rPr>
              <a:t>CMap Analysis</a:t>
            </a: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36800-E062-5241-B0EC-E1FE0892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51</a:t>
            </a:fld>
            <a:endParaRPr lang="en-US"/>
          </a:p>
        </p:txBody>
      </p:sp>
      <p:pic>
        <p:nvPicPr>
          <p:cNvPr id="6" name="Graphic 5" descr="Programmer female with solid fill">
            <a:extLst>
              <a:ext uri="{FF2B5EF4-FFF2-40B4-BE49-F238E27FC236}">
                <a16:creationId xmlns:a16="http://schemas.microsoft.com/office/drawing/2014/main" id="{19ACC5E7-CE97-FD47-8FC7-C0F8A543B5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0526" y="919092"/>
            <a:ext cx="3695498" cy="3695498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008F9339-23F0-3143-80BA-A14728A26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45827" y="607366"/>
            <a:ext cx="4007224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2095500"/>
            <a:chOff x="0" y="-1"/>
            <a:chExt cx="16459201" cy="3364106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1454524" y="123263"/>
              <a:ext cx="2097741" cy="1851217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168588" y="0"/>
              <a:ext cx="26894" cy="3173507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/>
            <p:nvPr/>
          </p:nvCxnSpPr>
          <p:spPr>
            <a:xfrm rot="16200000" flipH="1">
              <a:off x="4350122" y="584947"/>
              <a:ext cx="3173506" cy="200361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/>
            <p:nvPr/>
          </p:nvCxnSpPr>
          <p:spPr>
            <a:xfrm>
              <a:off x="4195482" y="1909482"/>
              <a:ext cx="6400800" cy="887507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 rot="5400000">
              <a:off x="7581903" y="584948"/>
              <a:ext cx="3173506" cy="200361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649635" y="0"/>
              <a:ext cx="26894" cy="3173507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/>
            <p:nvPr/>
          </p:nvCxnSpPr>
          <p:spPr>
            <a:xfrm rot="10800000">
              <a:off x="9762566" y="2097741"/>
              <a:ext cx="6696635" cy="1075766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 flipH="1" flipV="1">
              <a:off x="-661465" y="927141"/>
              <a:ext cx="2885225" cy="1030943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>
              <a:off x="0" y="2299447"/>
              <a:ext cx="3706901" cy="874060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16200000" flipH="1">
              <a:off x="13386548" y="248770"/>
              <a:ext cx="2353235" cy="1855694"/>
            </a:xfrm>
            <a:prstGeom prst="bentConnector3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001328" y="2973459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55895" y="2973458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82223" y="1722882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8570" y="2712143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44528" y="2973457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2035" y="2975798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246126" y="2585150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723054" y="1903585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482375" y="2796989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96859" y="2085951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935068" y="511444"/>
              <a:ext cx="1809460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6604994" y="317290"/>
              <a:ext cx="388307" cy="38830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-658935" y="2203964"/>
            <a:ext cx="134455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THANK YOU FOR ATTENDING! </a:t>
            </a:r>
          </a:p>
          <a:p>
            <a:pPr algn="ctr"/>
            <a:r>
              <a:rPr lang="en-US" sz="5400" b="1" i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The Q&amp;A Session will now begin.</a:t>
            </a:r>
          </a:p>
          <a:p>
            <a:pPr algn="ctr"/>
            <a:endParaRPr lang="en-US" sz="2800" b="1" i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3200" b="1" i="1" u="sng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Please make sure to fill out the </a:t>
            </a:r>
            <a:r>
              <a:rPr lang="en-US" sz="3200" b="1" i="1" u="sng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Exit Survey</a:t>
            </a:r>
          </a:p>
          <a:p>
            <a:pPr algn="ctr"/>
            <a:r>
              <a:rPr lang="en-US" sz="3200" b="1" i="1" u="sng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We value your feedback!</a:t>
            </a:r>
          </a:p>
          <a:p>
            <a:pPr algn="ctr"/>
            <a:endParaRPr lang="en-US" sz="2800" b="1" i="1" u="sng" dirty="0">
              <a:solidFill>
                <a:schemeClr val="bg2">
                  <a:lumMod val="2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2000" b="1" i="1" u="sng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More questions? Please email us at </a:t>
            </a:r>
          </a:p>
          <a:p>
            <a:pPr algn="ctr"/>
            <a:r>
              <a:rPr lang="en-US" sz="2000" b="1" i="1" u="sng" dirty="0">
                <a:solidFill>
                  <a:srgbClr val="0070C0"/>
                </a:solidFill>
                <a:latin typeface="Franklin Gothic Medium" panose="020B0603020102020204" pitchFamily="34" charset="0"/>
                <a:hlinkClick r:id="rId2"/>
              </a:rPr>
              <a:t>mmid.coding.workshop@gmail.com</a:t>
            </a:r>
            <a:r>
              <a:rPr lang="en-US" sz="2000" b="1" i="1" u="sng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 </a:t>
            </a:r>
            <a:r>
              <a:rPr lang="en-US" sz="2000" b="1" i="1" u="sng" dirty="0">
                <a:solidFill>
                  <a:schemeClr val="bg2">
                    <a:lumMod val="25000"/>
                  </a:schemeClr>
                </a:solidFill>
                <a:latin typeface="Franklin Gothic Medium" panose="020B0603020102020204" pitchFamily="34" charset="0"/>
              </a:rPr>
              <a:t>or post them to the workshop </a:t>
            </a:r>
            <a:r>
              <a:rPr lang="en-US" sz="2000" b="1" i="1" u="sng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slack channel</a:t>
            </a:r>
            <a:endParaRPr lang="en-US" sz="1400" b="1" i="1" u="sng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418596"/>
            <a:ext cx="12192000" cy="4394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337" y="6418596"/>
            <a:ext cx="454821" cy="439403"/>
          </a:xfrm>
          <a:prstGeom prst="ellipse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0689" y="6484408"/>
            <a:ext cx="11437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Educational series supported by the Department of MMID to promote knowledge translation and dissemination among students and researchers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314F3-465C-414A-B96D-70E57A48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1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4BE28-CAE1-2848-BD88-0575A28F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6B32EF-F0F8-3A45-A0F8-C8C11F7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Drug Repurposing Analyses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398191-18BB-3F4C-B030-872D9B614026}"/>
              </a:ext>
            </a:extLst>
          </p:cNvPr>
          <p:cNvGrpSpPr/>
          <p:nvPr/>
        </p:nvGrpSpPr>
        <p:grpSpPr>
          <a:xfrm>
            <a:off x="2666590" y="1320241"/>
            <a:ext cx="9139927" cy="5036109"/>
            <a:chOff x="5981700" y="-200538"/>
            <a:chExt cx="9718963" cy="6273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A12B82-492B-3740-BA18-D32A9407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93249" y="-200538"/>
              <a:ext cx="4607414" cy="6273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1C2FD1-D22D-694A-8ABF-C27CD68444C9}"/>
                </a:ext>
              </a:extLst>
            </p:cNvPr>
            <p:cNvSpPr/>
            <p:nvPr/>
          </p:nvSpPr>
          <p:spPr>
            <a:xfrm>
              <a:off x="5981700" y="381000"/>
              <a:ext cx="685800" cy="5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5EAD6E-EE4B-0A4D-9DDB-889A97129716}"/>
              </a:ext>
            </a:extLst>
          </p:cNvPr>
          <p:cNvSpPr txBox="1"/>
          <p:nvPr/>
        </p:nvSpPr>
        <p:spPr>
          <a:xfrm>
            <a:off x="7449671" y="1690688"/>
            <a:ext cx="510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9B9CE-72EE-8E48-916E-77D69015E1AD}"/>
              </a:ext>
            </a:extLst>
          </p:cNvPr>
          <p:cNvSpPr txBox="1"/>
          <p:nvPr/>
        </p:nvSpPr>
        <p:spPr>
          <a:xfrm>
            <a:off x="9529482" y="2529056"/>
            <a:ext cx="2423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dirty="0"/>
              <a:t>Viral infection associated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D20A-9117-314A-A001-99C260BA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7612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Purpose: </a:t>
            </a:r>
            <a:r>
              <a:rPr lang="en-US" dirty="0"/>
              <a:t>Identify potential small molecules</a:t>
            </a:r>
          </a:p>
          <a:p>
            <a:pPr marL="0" indent="0">
              <a:buNone/>
            </a:pPr>
            <a:r>
              <a:rPr lang="en-US" dirty="0"/>
              <a:t>that have the opposing gene expression profiles to the profile that you have used as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A" b="1" dirty="0">
                <a:solidFill>
                  <a:srgbClr val="0070C0"/>
                </a:solidFill>
              </a:rPr>
              <a:t>Proof: </a:t>
            </a:r>
            <a:r>
              <a:rPr lang="en-CA" dirty="0"/>
              <a:t>inclusion of genetic evidence in drug</a:t>
            </a:r>
          </a:p>
          <a:p>
            <a:pPr marL="0" indent="0">
              <a:buNone/>
            </a:pPr>
            <a:r>
              <a:rPr lang="en-CA" dirty="0"/>
              <a:t> development pipelines has been shown to</a:t>
            </a:r>
          </a:p>
          <a:p>
            <a:pPr marL="0" indent="0">
              <a:buNone/>
            </a:pPr>
            <a:r>
              <a:rPr lang="en-CA" dirty="0"/>
              <a:t> increase success by at least two-fold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Gene expression: </a:t>
            </a:r>
            <a:r>
              <a:rPr lang="en-US" dirty="0"/>
              <a:t>is determined by z-score, fold change,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01B81-9276-7641-A2E9-70738D209780}"/>
              </a:ext>
            </a:extLst>
          </p:cNvPr>
          <p:cNvSpPr txBox="1"/>
          <p:nvPr/>
        </p:nvSpPr>
        <p:spPr>
          <a:xfrm>
            <a:off x="9640060" y="4658331"/>
            <a:ext cx="231289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dirty="0"/>
              <a:t>Drug-induced antiviral gene expression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6116B-7537-3041-97CE-FDE36587ADCB}"/>
              </a:ext>
            </a:extLst>
          </p:cNvPr>
          <p:cNvSpPr txBox="1"/>
          <p:nvPr/>
        </p:nvSpPr>
        <p:spPr>
          <a:xfrm>
            <a:off x="10176423" y="6050697"/>
            <a:ext cx="146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CLUE/CMap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FED4C-E400-5B43-BF6B-DEAE4EA5EFCE}"/>
              </a:ext>
            </a:extLst>
          </p:cNvPr>
          <p:cNvSpPr txBox="1"/>
          <p:nvPr/>
        </p:nvSpPr>
        <p:spPr>
          <a:xfrm>
            <a:off x="7449671" y="1320241"/>
            <a:ext cx="510988" cy="370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0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3EDA-6903-DC4C-9EC5-92D4E0A9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619987" y="2697955"/>
            <a:ext cx="6721476" cy="1325563"/>
          </a:xfrm>
        </p:spPr>
        <p:txBody>
          <a:bodyPr>
            <a:normAutofit/>
          </a:bodyPr>
          <a:lstStyle/>
          <a:p>
            <a:r>
              <a:rPr lang="en-CA" sz="1000" dirty="0" err="1"/>
              <a:t>Kewalin</a:t>
            </a:r>
            <a:r>
              <a:rPr lang="en-CA" sz="1000" dirty="0"/>
              <a:t> </a:t>
            </a:r>
            <a:r>
              <a:rPr lang="en-CA" sz="1000" dirty="0" err="1"/>
              <a:t>Samart</a:t>
            </a:r>
            <a:r>
              <a:rPr lang="en-CA" sz="1000" dirty="0"/>
              <a:t>, Phoebe </a:t>
            </a:r>
            <a:r>
              <a:rPr lang="en-CA" sz="1000" dirty="0" err="1"/>
              <a:t>Tuyishime</a:t>
            </a:r>
            <a:r>
              <a:rPr lang="en-CA" sz="1000" dirty="0"/>
              <a:t>, Arjun Krishnan, Janani Ravi, Reconciling multiple connectivity scores for drug repurposing, </a:t>
            </a:r>
            <a:r>
              <a:rPr lang="en-CA" sz="1000" i="1" dirty="0"/>
              <a:t>Briefings in Bioinformatics</a:t>
            </a:r>
            <a:r>
              <a:rPr lang="en-CA" sz="1000" dirty="0"/>
              <a:t>, Volume 22, Issue 6, November 2021, bbab161, </a:t>
            </a:r>
            <a:r>
              <a:rPr lang="en-CA" sz="1000" dirty="0">
                <a:hlinkClick r:id="rId2"/>
              </a:rPr>
              <a:t>https://doi.org/10.1093/bib/bbab161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CE9A-2184-184A-985D-6F290CF1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28B2336-8CA3-BE42-A68D-7AAB33294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3675" b="2219"/>
          <a:stretch/>
        </p:blipFill>
        <p:spPr>
          <a:xfrm>
            <a:off x="2150209" y="831140"/>
            <a:ext cx="7686145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6C8B5E-9323-2046-9636-8BBF65083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" y="67637"/>
            <a:ext cx="6472517" cy="2824686"/>
          </a:xfrm>
          <a:ln>
            <a:solidFill>
              <a:srgbClr val="0070C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55E53-10B0-714E-B425-F722188F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12C32D-C534-9545-85D5-F6649468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8" y="2352407"/>
            <a:ext cx="6472517" cy="23876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C9BDA4-0002-8842-8703-54ACE070D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" y="4740088"/>
            <a:ext cx="7123063" cy="211791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61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6C7A8-668D-F843-B254-C9E98F60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7EB5-0158-46BC-BC28-1A38E0B2485A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162D9A-7EB3-B844-B7C3-77284353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4" y="23762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CLUE</a:t>
            </a:r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B433DE3D-156A-0949-9855-ABB5F4AE2A12}"/>
              </a:ext>
            </a:extLst>
          </p:cNvPr>
          <p:cNvSpPr/>
          <p:nvPr/>
        </p:nvSpPr>
        <p:spPr>
          <a:xfrm>
            <a:off x="632011" y="1815353"/>
            <a:ext cx="4921623" cy="4182035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3200" dirty="0"/>
              <a:t>Cloud-based infrastructure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3200" dirty="0"/>
              <a:t>Houses the CMap data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3200" dirty="0"/>
              <a:t>Gene expression information for over 30,000 perturbagens </a:t>
            </a:r>
            <a:endParaRPr lang="en-US" sz="3200" dirty="0"/>
          </a:p>
        </p:txBody>
      </p:sp>
      <p:pic>
        <p:nvPicPr>
          <p:cNvPr id="13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0E189E-03DD-CB48-B6B5-24BB04444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r="7511" b="2986"/>
          <a:stretch/>
        </p:blipFill>
        <p:spPr>
          <a:xfrm>
            <a:off x="5991659" y="200793"/>
            <a:ext cx="5568330" cy="61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0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{C500E42F-EAEC-B448-8C7F-8CE0E06846DE}tf10001073</Template>
  <TotalTime>46283</TotalTime>
  <Words>1696</Words>
  <Application>Microsoft Macintosh PowerPoint</Application>
  <PresentationFormat>Widescreen</PresentationFormat>
  <Paragraphs>288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Franklin Gothic Medium</vt:lpstr>
      <vt:lpstr>system-ui</vt:lpstr>
      <vt:lpstr>Office Theme</vt:lpstr>
      <vt:lpstr>PowerPoint Presentation</vt:lpstr>
      <vt:lpstr>PowerPoint Presentation</vt:lpstr>
      <vt:lpstr>Last 3 Workshops…</vt:lpstr>
      <vt:lpstr>PowerPoint Presentation</vt:lpstr>
      <vt:lpstr>LEARNING OBJECTIVES </vt:lpstr>
      <vt:lpstr>Drug Repurposing Analyses </vt:lpstr>
      <vt:lpstr>Kewalin Samart, Phoebe Tuyishime, Arjun Krishnan, Janani Ravi, Reconciling multiple connectivity scores for drug repurposing, Briefings in Bioinformatics, Volume 22, Issue 6, November 2021, bbab161, https://doi.org/10.1093/bib/bbab161</vt:lpstr>
      <vt:lpstr>PowerPoint Presentation</vt:lpstr>
      <vt:lpstr>CLUE</vt:lpstr>
      <vt:lpstr>Four types of CMap Queries</vt:lpstr>
      <vt:lpstr>PowerPoint Presentation</vt:lpstr>
      <vt:lpstr>Drug Repurposing Files to Visualize</vt:lpstr>
      <vt:lpstr>PowerPoint Presentation</vt:lpstr>
      <vt:lpstr>PowerPoint Presentation</vt:lpstr>
      <vt:lpstr>PowerPoint Presentation</vt:lpstr>
      <vt:lpstr>LEARNING OBJECTIVES </vt:lpstr>
      <vt:lpstr>Explanation of Libraries </vt:lpstr>
      <vt:lpstr>Purpose of making a scatterplot</vt:lpstr>
      <vt:lpstr>PowerPoint Presentation</vt:lpstr>
      <vt:lpstr>Loading in the Libraries </vt:lpstr>
      <vt:lpstr>Make a scatterplot of sheet 1 results</vt:lpstr>
      <vt:lpstr>PowerPoint Presentation</vt:lpstr>
      <vt:lpstr>LEARNING OBJECTIVES </vt:lpstr>
      <vt:lpstr>PowerPoint Presentation</vt:lpstr>
      <vt:lpstr>PowerPoint Presentation</vt:lpstr>
      <vt:lpstr>What can we learn from the scatterplot?</vt:lpstr>
      <vt:lpstr>LEARNING OBJECTIVES </vt:lpstr>
      <vt:lpstr>Purpose of making a bar plot</vt:lpstr>
      <vt:lpstr>PowerPoint Presentation</vt:lpstr>
      <vt:lpstr>PowerPoint Presentation</vt:lpstr>
      <vt:lpstr>PowerPoint Presentation</vt:lpstr>
      <vt:lpstr>PowerPoint Presentation</vt:lpstr>
      <vt:lpstr>What can we learn from the bar plot?</vt:lpstr>
      <vt:lpstr>PowerPoint Presentation</vt:lpstr>
      <vt:lpstr>PowerPoint Presentation</vt:lpstr>
      <vt:lpstr>LEARNING OBJECTIVES </vt:lpstr>
      <vt:lpstr>RStudio (ggplot2)        Vs                Tableau </vt:lpstr>
      <vt:lpstr>PowerPoint Presentation</vt:lpstr>
      <vt:lpstr>PowerPoint Presentation</vt:lpstr>
      <vt:lpstr>PowerPoint Presentation</vt:lpstr>
      <vt:lpstr>3. Create a scatterplot of results in Worksheet 1</vt:lpstr>
      <vt:lpstr>Add in colours, shapes, etc</vt:lpstr>
      <vt:lpstr>PowerPoint Presentation</vt:lpstr>
      <vt:lpstr>Final Scatterplot!</vt:lpstr>
      <vt:lpstr>4. Create bar charts of data </vt:lpstr>
      <vt:lpstr>Bar charts produced in Tableau  </vt:lpstr>
      <vt:lpstr>5. Combine all graphs on Dashboard</vt:lpstr>
      <vt:lpstr>5. Combine all graphs on Dashboard</vt:lpstr>
      <vt:lpstr>Tableau vs RStudio Drug Repurposing Graphs </vt:lpstr>
      <vt:lpstr>Tableau vs RStudio Drug Repurposing Graphs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Jillian Rumore</dc:creator>
  <cp:lastModifiedBy>Mackenzie Wilke</cp:lastModifiedBy>
  <cp:revision>78</cp:revision>
  <dcterms:created xsi:type="dcterms:W3CDTF">2022-01-07T15:06:59Z</dcterms:created>
  <dcterms:modified xsi:type="dcterms:W3CDTF">2022-02-20T20:29:40Z</dcterms:modified>
</cp:coreProperties>
</file>